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9" r:id="rId4"/>
    <p:sldId id="260" r:id="rId5"/>
    <p:sldId id="261" r:id="rId6"/>
    <p:sldId id="262" r:id="rId7"/>
    <p:sldId id="265" r:id="rId8"/>
    <p:sldId id="267" r:id="rId9"/>
    <p:sldId id="266" r:id="rId10"/>
    <p:sldId id="268" r:id="rId11"/>
    <p:sldId id="269" r:id="rId12"/>
    <p:sldId id="270" r:id="rId13"/>
    <p:sldId id="272" r:id="rId14"/>
    <p:sldId id="271" r:id="rId15"/>
    <p:sldId id="273" r:id="rId16"/>
    <p:sldId id="274" r:id="rId17"/>
    <p:sldId id="275" r:id="rId18"/>
    <p:sldId id="277" r:id="rId19"/>
    <p:sldId id="27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FFFD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60"/>
    <p:restoredTop sz="94762"/>
  </p:normalViewPr>
  <p:slideViewPr>
    <p:cSldViewPr snapToGrid="0">
      <p:cViewPr varScale="1">
        <p:scale>
          <a:sx n="121" d="100"/>
          <a:sy n="121" d="100"/>
        </p:scale>
        <p:origin x="5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B23C49-4D65-AF4C-A726-606DE1F5F05B}" type="datetimeFigureOut">
              <a:rPr lang="en-US" smtClean="0"/>
              <a:t>7/12/23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DD8337-C05E-264D-804C-65B60972F7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632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26da628c8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g226da628c88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8" name="Google Shape;58;g226da628c88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26da628c88_1_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8" name="Google Shape;108;g226da628c88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564399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26da628c88_1_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8" name="Google Shape;108;g226da628c88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963793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26da628c88_1_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8" name="Google Shape;108;g226da628c88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544390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26da628c88_1_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8" name="Google Shape;108;g226da628c88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47054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26da628c88_1_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8" name="Google Shape;108;g226da628c88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980109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26da628c88_1_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8" name="Google Shape;108;g226da628c88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73063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26da628c88_1_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8" name="Google Shape;108;g226da628c88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0843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26da628c88_1_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8" name="Google Shape;108;g226da628c88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577510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26da628c88_1_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8" name="Google Shape;108;g226da628c88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516745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26da628c88_1_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8" name="Google Shape;108;g226da628c88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80210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26da628c88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0" name="Google Shape;70;g226da628c88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26da628c88_0_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9" name="Google Shape;79;g226da628c88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26da628c88_1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9" name="Google Shape;89;g226da628c88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26da628c88_0_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0" name="Google Shape;100;g226da628c88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26da628c88_1_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8" name="Google Shape;108;g226da628c88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26da628c88_1_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8" name="Google Shape;108;g226da628c88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40121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26da628c88_1_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8" name="Google Shape;108;g226da628c88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42116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26da628c88_1_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8" name="Google Shape;108;g226da628c88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07404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DEAB3-224B-C80C-7F78-3085FDF87D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1F70C2-8F5F-EBE5-67DD-58B49283A7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2CFEB-A356-9EE9-548D-9DE44A449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F2F7-CFC5-184B-BF02-BC21B35A016D}" type="datetimeFigureOut">
              <a:rPr lang="en-US" smtClean="0"/>
              <a:t>7/12/23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BA2182-1157-2487-9ABD-4A425BEC1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DD921E-E2D7-41A8-A0E5-38262A740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B7939-22D7-ED44-A502-E0EB5B40F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07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F3719-2E14-8C07-06DE-D0926F634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13E96B-B047-0298-50C4-7FD000F663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94965F-6920-4FCA-7B68-BD128D0CD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F2F7-CFC5-184B-BF02-BC21B35A016D}" type="datetimeFigureOut">
              <a:rPr lang="en-US" smtClean="0"/>
              <a:t>7/12/23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2216-99DD-B7AC-2607-82DA17FE5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793266-4C68-0228-5D80-F532B62A9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B7939-22D7-ED44-A502-E0EB5B40F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677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D63FBA-BAE7-4C32-AC37-7FA6C8F3D6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23511C-BB82-7651-FC70-64CD012BE7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19F3D6-06DD-D84D-6FDB-83EF1ED99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F2F7-CFC5-184B-BF02-BC21B35A016D}" type="datetimeFigureOut">
              <a:rPr lang="en-US" smtClean="0"/>
              <a:t>7/12/23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7D7D54-10A3-2400-C7B2-F297EDF01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B09DE0-F5CB-164E-102C-0F708C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B7939-22D7-ED44-A502-E0EB5B40F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361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145573" y="1087173"/>
            <a:ext cx="10515600" cy="5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2400"/>
              <a:buNone/>
              <a:defRPr sz="3200" i="0" u="none" strike="noStrike" cap="none">
                <a:solidFill>
                  <a:srgbClr val="003366"/>
                </a:solidFill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  <a:defRPr sz="1867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  <a:defRPr sz="1867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  <a:defRPr sz="1867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  <a:defRPr sz="1867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  <a:defRPr sz="1867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  <a:defRPr sz="1867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  <a:defRPr sz="1867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  <a:defRPr sz="1867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25597" y="1660261"/>
            <a:ext cx="113408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609585" marR="0" lvl="0" indent="-304792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 i="0" u="sng" strike="noStrike" cap="none">
                <a:solidFill>
                  <a:schemeClr val="dk1"/>
                </a:solidFill>
              </a:defRPr>
            </a:lvl1pPr>
            <a:lvl2pPr marL="1219170" marR="0" lvl="1" indent="-457189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 sz="2400" i="0" u="none" strike="noStrike" cap="none">
                <a:solidFill>
                  <a:schemeClr val="dk1"/>
                </a:solidFill>
              </a:defRPr>
            </a:lvl2pPr>
            <a:lvl3pPr marL="1828754" marR="0" lvl="2" indent="-431789" algn="just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⮚"/>
              <a:defRPr sz="2000" i="0" u="none" strike="noStrike" cap="none">
                <a:solidFill>
                  <a:schemeClr val="dk1"/>
                </a:solidFill>
              </a:defRPr>
            </a:lvl3pPr>
            <a:lvl4pPr marL="2438339" marR="0" lvl="3" indent="-423323" algn="just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867" i="0" u="none" strike="noStrike" cap="none">
                <a:solidFill>
                  <a:schemeClr val="dk1"/>
                </a:solidFill>
              </a:defRPr>
            </a:lvl4pPr>
            <a:lvl5pPr marL="3047924" marR="0" lvl="4" indent="-423323" algn="just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867" i="0" u="none" strike="noStrike" cap="none">
                <a:solidFill>
                  <a:schemeClr val="dk1"/>
                </a:solidFill>
              </a:defRPr>
            </a:lvl5pPr>
            <a:lvl6pPr marL="3657509" marR="0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867" i="0" u="none" strike="noStrike" cap="none">
                <a:solidFill>
                  <a:schemeClr val="dk1"/>
                </a:solidFill>
              </a:defRPr>
            </a:lvl6pPr>
            <a:lvl7pPr marL="4267093" marR="0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867" i="0" u="none" strike="noStrike" cap="none">
                <a:solidFill>
                  <a:schemeClr val="dk1"/>
                </a:solidFill>
              </a:defRPr>
            </a:lvl7pPr>
            <a:lvl8pPr marL="4876678" marR="0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867" i="0" u="none" strike="noStrike" cap="none">
                <a:solidFill>
                  <a:schemeClr val="dk1"/>
                </a:solidFill>
              </a:defRPr>
            </a:lvl8pPr>
            <a:lvl9pPr marL="5486263" marR="0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867" i="0" u="none" strike="noStrike" cap="none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9268800" y="280313"/>
            <a:ext cx="2421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HK"/>
              <a:t>Page </a:t>
            </a:r>
            <a:fld id="{00000000-1234-1234-1234-123412341234}" type="slidenum">
              <a:rPr lang="en" smtClean="0"/>
              <a:pPr/>
              <a:t>‹#›</a:t>
            </a:fld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25467" y="6507692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3636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9BB35-8A90-94D8-D7CE-BDD8E07D8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49299-C1D6-37B0-04BE-C2FD6C49E0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DE3AC2-D2D9-460E-9F8D-902A11C37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F2F7-CFC5-184B-BF02-BC21B35A016D}" type="datetimeFigureOut">
              <a:rPr lang="en-US" smtClean="0"/>
              <a:t>7/12/23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6BB921-3A1F-663C-5D99-9C9034AE4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7F1F22-A72D-CE01-270B-F807C4AB6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B7939-22D7-ED44-A502-E0EB5B40F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010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CED4B-E3FD-64C8-97F3-76CAB3644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AEC3DD-0DB9-85D8-A83A-EDEAA31AED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3E58D8-DCA6-F5BD-AE42-B65D4E297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F2F7-CFC5-184B-BF02-BC21B35A016D}" type="datetimeFigureOut">
              <a:rPr lang="en-US" smtClean="0"/>
              <a:t>7/12/23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D594F1-F5EB-B05F-2722-7F31F6C82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429DBE-F476-91BA-D556-032AE04CE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B7939-22D7-ED44-A502-E0EB5B40F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983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ED6F0-10A6-B3D8-D71F-1432F33B1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D700DA-1424-6C09-2F0B-14F93A9161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0AF2C4-3ED8-6E70-AA06-0C822FC003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52CAFC-B2BA-1D90-9399-96144723E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F2F7-CFC5-184B-BF02-BC21B35A016D}" type="datetimeFigureOut">
              <a:rPr lang="en-US" smtClean="0"/>
              <a:t>7/12/23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DEDA90-FEEF-7021-F12C-DF404201E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FEDF5B-413F-F53D-62EF-4FCDE84C4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B7939-22D7-ED44-A502-E0EB5B40F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093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3DD1B-D97F-F7E6-5BBE-C681B92D6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7A2B1E-DAE4-2AE4-9BB3-249C6C556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49C97A-6774-7812-A22C-FC4F397965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62E89F-CE1B-C7A3-55B5-6C6DAE1C4C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C29A4A-E4B1-870C-77B5-E2BC82222A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F5FF46-49C7-7697-A175-E92B32C04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F2F7-CFC5-184B-BF02-BC21B35A016D}" type="datetimeFigureOut">
              <a:rPr lang="en-US" smtClean="0"/>
              <a:t>7/12/23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820C73-DED6-5158-F32F-5D3E5AEB7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521B84-C88D-7DEF-EFBE-E4B48EF2A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B7939-22D7-ED44-A502-E0EB5B40F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471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85D32-9D55-5044-07C7-2F1E2BF82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D4148C-1DC7-1458-5FF2-D01162B0B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F2F7-CFC5-184B-BF02-BC21B35A016D}" type="datetimeFigureOut">
              <a:rPr lang="en-US" smtClean="0"/>
              <a:t>7/12/23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59738D-DFF2-3460-73AB-66819E322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50806D-C47B-FDF7-35F4-77A953475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B7939-22D7-ED44-A502-E0EB5B40F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292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3289B7-BB9F-7069-2324-9A02E3879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F2F7-CFC5-184B-BF02-BC21B35A016D}" type="datetimeFigureOut">
              <a:rPr lang="en-US" smtClean="0"/>
              <a:t>7/12/23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962614-6E1C-FF3C-B39F-891FBD72D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89AFF1-9C4C-40C1-79CD-90A56FE2B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B7939-22D7-ED44-A502-E0EB5B40F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094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F0BB4-4EFF-A776-C318-E27B43D6A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39FC9-27E7-2125-E3D3-601F3EB02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31F4FA-B459-2542-77C2-318918ECAF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56CF38-C255-96C9-9AF5-B32380E5A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F2F7-CFC5-184B-BF02-BC21B35A016D}" type="datetimeFigureOut">
              <a:rPr lang="en-US" smtClean="0"/>
              <a:t>7/12/23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C8D677-4C39-0CB7-87FC-28281CCE6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F24432-CDB1-9CFA-DFBF-11CD8FC78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B7939-22D7-ED44-A502-E0EB5B40F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871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09FDF-3CD4-8B17-E1A6-92CC0A3A8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A8065B-DD6E-55B4-C537-F314B5600E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9B8091-AD2D-0176-E6AC-1144EFBE0F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C72C26-A1A3-27A5-3003-89B0422BD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F2F7-CFC5-184B-BF02-BC21B35A016D}" type="datetimeFigureOut">
              <a:rPr lang="en-US" smtClean="0"/>
              <a:t>7/12/23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A98732-2E2B-278A-26CF-9A604C45F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999127-2203-170F-2594-DAF4B597E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B7939-22D7-ED44-A502-E0EB5B40F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22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43DC48-D553-2FCF-3FF8-0FCB45AD3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1F9C38-0563-AA39-CF6F-2A713D766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E64C3F-E03A-11FC-A592-3DF0D08E4B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AF2F7-CFC5-184B-BF02-BC21B35A016D}" type="datetimeFigureOut">
              <a:rPr lang="en-US" smtClean="0"/>
              <a:t>7/12/23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4D502-5FD7-BCAB-510A-9D43D2307D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0830A9-784B-B8AF-DEE0-77874CE6AB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B7939-22D7-ED44-A502-E0EB5B40F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061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aclanthology.org/N16-1098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110.png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ctrTitle" idx="4294967295"/>
          </p:nvPr>
        </p:nvSpPr>
        <p:spPr>
          <a:xfrm>
            <a:off x="1301100" y="1390051"/>
            <a:ext cx="9590000" cy="1146400"/>
          </a:xfrm>
          <a:prstGeom prst="rect">
            <a:avLst/>
          </a:prstGeom>
          <a:noFill/>
          <a:ln>
            <a:noFill/>
          </a:ln>
          <a:effectLst>
            <a:outerShdw blurRad="390826" dist="635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vert="horz" wrap="square" lIns="91433" tIns="45700" rIns="91433" bIns="45700" rtlCol="0" anchor="b" anchorCtr="0"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Clr>
                <a:srgbClr val="003366"/>
              </a:buClr>
              <a:buSzPts val="2400"/>
            </a:pPr>
            <a:r>
              <a:rPr lang="en" sz="3200" b="1" i="1" dirty="0"/>
              <a:t>COLA</a:t>
            </a:r>
            <a:r>
              <a:rPr lang="en" sz="3200" dirty="0"/>
              <a:t>: </a:t>
            </a:r>
            <a:r>
              <a:rPr lang="en" sz="3200" b="1" dirty="0"/>
              <a:t>Contextualized Commonsense Causal Reasoning from the Causal Inference Perspective</a:t>
            </a:r>
            <a:endParaRPr sz="32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4294967295"/>
          </p:nvPr>
        </p:nvSpPr>
        <p:spPr>
          <a:xfrm>
            <a:off x="1524000" y="3523141"/>
            <a:ext cx="9144000" cy="1017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pPr marL="0" indent="0" algn="ctr">
              <a:spcBef>
                <a:spcPts val="0"/>
              </a:spcBef>
              <a:buClr>
                <a:schemeClr val="dk1"/>
              </a:buClr>
              <a:buSzPts val="1500"/>
              <a:buNone/>
            </a:pPr>
            <a:r>
              <a:rPr lang="en" dirty="0" err="1"/>
              <a:t>Zhaowei</a:t>
            </a:r>
            <a:r>
              <a:rPr lang="en" dirty="0"/>
              <a:t> Wang, Do V. </a:t>
            </a:r>
            <a:r>
              <a:rPr lang="en" dirty="0" err="1"/>
              <a:t>Quyet</a:t>
            </a:r>
            <a:r>
              <a:rPr lang="en" dirty="0"/>
              <a:t>, </a:t>
            </a:r>
            <a:r>
              <a:rPr lang="en" dirty="0" err="1"/>
              <a:t>Hongming</a:t>
            </a:r>
            <a:r>
              <a:rPr lang="en" dirty="0"/>
              <a:t> Zhang, </a:t>
            </a:r>
            <a:r>
              <a:rPr lang="en" dirty="0" err="1"/>
              <a:t>Jiayao</a:t>
            </a:r>
            <a:r>
              <a:rPr lang="en" dirty="0"/>
              <a:t> Zhang, </a:t>
            </a:r>
            <a:r>
              <a:rPr lang="en" dirty="0" err="1"/>
              <a:t>Weiqi</a:t>
            </a:r>
            <a:r>
              <a:rPr lang="en" dirty="0"/>
              <a:t> Wang, </a:t>
            </a:r>
            <a:r>
              <a:rPr lang="en" dirty="0" err="1"/>
              <a:t>Tianqing</a:t>
            </a:r>
            <a:r>
              <a:rPr lang="en" dirty="0"/>
              <a:t> Fang, </a:t>
            </a:r>
            <a:r>
              <a:rPr lang="en" dirty="0" err="1"/>
              <a:t>Yangqiu</a:t>
            </a:r>
            <a:r>
              <a:rPr lang="en" dirty="0"/>
              <a:t> Song, Ginny Y. Wong &amp; Simon See</a:t>
            </a:r>
            <a:endParaRPr sz="2400" dirty="0"/>
          </a:p>
        </p:txBody>
      </p:sp>
      <p:sp>
        <p:nvSpPr>
          <p:cNvPr id="62" name="Google Shape;62;p14"/>
          <p:cNvSpPr txBox="1"/>
          <p:nvPr/>
        </p:nvSpPr>
        <p:spPr>
          <a:xfrm>
            <a:off x="8288425" y="5614726"/>
            <a:ext cx="1828400" cy="410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t" anchorCtr="0">
            <a:spAutoFit/>
          </a:bodyPr>
          <a:lstStyle/>
          <a:p>
            <a:pPr>
              <a:buClr>
                <a:srgbClr val="000000"/>
              </a:buClr>
              <a:buSzPts val="1100"/>
            </a:pPr>
            <a:endParaRPr sz="14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" name="Google Shape;63;p14"/>
          <p:cNvGrpSpPr/>
          <p:nvPr/>
        </p:nvGrpSpPr>
        <p:grpSpPr>
          <a:xfrm>
            <a:off x="577983" y="5384145"/>
            <a:ext cx="11036245" cy="889665"/>
            <a:chOff x="324751" y="3900300"/>
            <a:chExt cx="9236897" cy="762919"/>
          </a:xfrm>
        </p:grpSpPr>
        <p:pic>
          <p:nvPicPr>
            <p:cNvPr id="64" name="Google Shape;64;p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24751" y="3900300"/>
              <a:ext cx="2381213" cy="7629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Google Shape;65;p1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372251" y="3902494"/>
              <a:ext cx="2189397" cy="7585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" name="Google Shape;66;p1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854267" y="3902494"/>
              <a:ext cx="2031978" cy="7585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" name="Google Shape;67;p1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182851" y="3902500"/>
              <a:ext cx="2189399" cy="7585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>
            <a:spLocks noGrp="1"/>
          </p:cNvSpPr>
          <p:nvPr>
            <p:ph type="title"/>
          </p:nvPr>
        </p:nvSpPr>
        <p:spPr>
          <a:xfrm>
            <a:off x="418873" y="565023"/>
            <a:ext cx="10515600" cy="572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t" anchorCtr="0">
            <a:noAutofit/>
          </a:bodyPr>
          <a:lstStyle/>
          <a:p>
            <a:r>
              <a:rPr lang="en-US" altLang="zh-CN" dirty="0"/>
              <a:t>4</a:t>
            </a:r>
            <a:r>
              <a:rPr lang="en" dirty="0"/>
              <a:t>. </a:t>
            </a:r>
            <a:r>
              <a:rPr lang="en-US" altLang="zh-CN" dirty="0"/>
              <a:t>Framework</a:t>
            </a:r>
            <a:r>
              <a:rPr lang="en" dirty="0"/>
              <a:t>:</a:t>
            </a:r>
            <a:r>
              <a:rPr lang="zh-CN" altLang="en-US" dirty="0"/>
              <a:t> </a:t>
            </a:r>
            <a:r>
              <a:rPr lang="en-US" altLang="zh-CN" dirty="0"/>
              <a:t>Covariate</a:t>
            </a:r>
            <a:endParaRPr dirty="0"/>
          </a:p>
        </p:txBody>
      </p:sp>
      <p:sp>
        <p:nvSpPr>
          <p:cNvPr id="111" name="Google Shape;111;p19"/>
          <p:cNvSpPr txBox="1">
            <a:spLocks noGrp="1"/>
          </p:cNvSpPr>
          <p:nvPr>
            <p:ph type="sldNum" idx="12"/>
          </p:nvPr>
        </p:nvSpPr>
        <p:spPr>
          <a:xfrm>
            <a:off x="9268800" y="280313"/>
            <a:ext cx="2421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r>
              <a:rPr lang="en" dirty="0"/>
              <a:t>Page </a:t>
            </a:r>
            <a:fld id="{00000000-1234-1234-1234-123412341234}" type="slidenum">
              <a:rPr lang="en"/>
              <a:pPr/>
              <a:t>10</a:t>
            </a:fld>
            <a:endParaRPr dirty="0"/>
          </a:p>
        </p:txBody>
      </p:sp>
      <p:sp>
        <p:nvSpPr>
          <p:cNvPr id="50" name="Google Shape;116;p19">
            <a:extLst>
              <a:ext uri="{FF2B5EF4-FFF2-40B4-BE49-F238E27FC236}">
                <a16:creationId xmlns:a16="http://schemas.microsoft.com/office/drawing/2014/main" id="{565EF89D-014F-8765-1E0D-6038FC2580F1}"/>
              </a:ext>
            </a:extLst>
          </p:cNvPr>
          <p:cNvSpPr txBox="1"/>
          <p:nvPr/>
        </p:nvSpPr>
        <p:spPr>
          <a:xfrm>
            <a:off x="2866844" y="4610225"/>
            <a:ext cx="9137921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US" altLang="zh-CN" sz="2400" b="1" dirty="0"/>
              <a:t>Confounding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effect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and</a:t>
            </a:r>
            <a:r>
              <a:rPr lang="zh-CN" altLang="en-US" sz="2400" b="1" dirty="0"/>
              <a:t> </a:t>
            </a:r>
            <a:r>
              <a:rPr lang="en-HK" sz="2400" b="1" dirty="0"/>
              <a:t>Simpson’s Paradox</a:t>
            </a:r>
            <a:r>
              <a:rPr lang="en-US" altLang="zh-CN" sz="2400" b="1" dirty="0"/>
              <a:t>?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2F22335-A077-1A39-FA36-3207E4CB2783}"/>
              </a:ext>
            </a:extLst>
          </p:cNvPr>
          <p:cNvSpPr txBox="1"/>
          <p:nvPr/>
        </p:nvSpPr>
        <p:spPr>
          <a:xfrm>
            <a:off x="6648994" y="809897"/>
            <a:ext cx="29745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Figures</a:t>
            </a:r>
            <a:r>
              <a:rPr lang="zh-CN" altLang="en-US" sz="1400" dirty="0"/>
              <a:t> </a:t>
            </a:r>
            <a:r>
              <a:rPr lang="en-US" altLang="zh-CN" sz="1400" dirty="0"/>
              <a:t>are</a:t>
            </a:r>
            <a:r>
              <a:rPr lang="zh-CN" altLang="en-US" sz="1400" dirty="0"/>
              <a:t> </a:t>
            </a:r>
            <a:r>
              <a:rPr lang="en-US" altLang="zh-CN" sz="1400" dirty="0"/>
              <a:t>from</a:t>
            </a:r>
            <a:r>
              <a:rPr lang="zh-CN" altLang="en-US" sz="1400" dirty="0"/>
              <a:t> </a:t>
            </a:r>
            <a:r>
              <a:rPr lang="en-US" altLang="zh-CN" sz="1400" dirty="0"/>
              <a:t>the</a:t>
            </a:r>
            <a:r>
              <a:rPr lang="zh-CN" altLang="en-US" sz="1400" dirty="0"/>
              <a:t> </a:t>
            </a:r>
            <a:r>
              <a:rPr lang="en-US" altLang="zh-CN" sz="1400" dirty="0"/>
              <a:t>book:</a:t>
            </a:r>
            <a:r>
              <a:rPr lang="zh-CN" altLang="en-US" sz="1400" dirty="0"/>
              <a:t> </a:t>
            </a:r>
            <a:endParaRPr lang="en-HK" altLang="zh-CN" sz="1400" dirty="0"/>
          </a:p>
          <a:p>
            <a:r>
              <a:rPr lang="en-HK" sz="1400" dirty="0"/>
              <a:t>Causal Inference in Statistics: A Primer</a:t>
            </a:r>
            <a:endParaRPr lang="en-US" sz="1400" dirty="0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69CBAAF-76C4-793B-E407-844BCF7BF747}"/>
              </a:ext>
            </a:extLst>
          </p:cNvPr>
          <p:cNvGrpSpPr/>
          <p:nvPr/>
        </p:nvGrpSpPr>
        <p:grpSpPr>
          <a:xfrm>
            <a:off x="4131049" y="5198926"/>
            <a:ext cx="3929901" cy="1493560"/>
            <a:chOff x="3866989" y="5194358"/>
            <a:chExt cx="3929901" cy="1493560"/>
          </a:xfrm>
        </p:grpSpPr>
        <p:sp>
          <p:nvSpPr>
            <p:cNvPr id="54" name="Google Shape;932;p68">
              <a:extLst>
                <a:ext uri="{FF2B5EF4-FFF2-40B4-BE49-F238E27FC236}">
                  <a16:creationId xmlns:a16="http://schemas.microsoft.com/office/drawing/2014/main" id="{2DF96569-E992-EE79-9165-6923E8E94CD6}"/>
                </a:ext>
              </a:extLst>
            </p:cNvPr>
            <p:cNvSpPr/>
            <p:nvPr/>
          </p:nvSpPr>
          <p:spPr>
            <a:xfrm>
              <a:off x="4804246" y="5194358"/>
              <a:ext cx="1613042" cy="468462"/>
            </a:xfrm>
            <a:prstGeom prst="ellipse">
              <a:avLst/>
            </a:prstGeom>
            <a:solidFill>
              <a:srgbClr val="00A2FF"/>
            </a:solidFill>
            <a:ln>
              <a:noFill/>
            </a:ln>
          </p:spPr>
          <p:txBody>
            <a:bodyPr spcFirstLastPara="1" wrap="square" lIns="35725" tIns="35725" rIns="35725" bIns="357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Times New Roman"/>
                <a:buNone/>
              </a:pPr>
              <a:r>
                <a:rPr lang="en" sz="2200" b="0" i="1" u="none" strike="noStrike" cap="none" dirty="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age</a:t>
              </a:r>
              <a:endParaRPr sz="700" dirty="0"/>
            </a:p>
          </p:txBody>
        </p:sp>
        <p:sp>
          <p:nvSpPr>
            <p:cNvPr id="55" name="Google Shape;933;p68">
              <a:extLst>
                <a:ext uri="{FF2B5EF4-FFF2-40B4-BE49-F238E27FC236}">
                  <a16:creationId xmlns:a16="http://schemas.microsoft.com/office/drawing/2014/main" id="{3C430652-C611-D932-B461-61F7D3CDE4A2}"/>
                </a:ext>
              </a:extLst>
            </p:cNvPr>
            <p:cNvSpPr/>
            <p:nvPr/>
          </p:nvSpPr>
          <p:spPr>
            <a:xfrm>
              <a:off x="3866989" y="6022956"/>
              <a:ext cx="1846873" cy="664962"/>
            </a:xfrm>
            <a:prstGeom prst="ellipse">
              <a:avLst/>
            </a:prstGeom>
            <a:solidFill>
              <a:srgbClr val="00A2FF"/>
            </a:solidFill>
            <a:ln>
              <a:noFill/>
            </a:ln>
          </p:spPr>
          <p:txBody>
            <a:bodyPr spcFirstLastPara="1" wrap="square" lIns="35725" tIns="35725" rIns="35725" bIns="357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300"/>
                <a:buFont typeface="Times New Roman"/>
                <a:buNone/>
              </a:pPr>
              <a:r>
                <a:rPr lang="en" sz="2300" b="0" i="1" u="none" strike="noStrike" cap="none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exercise</a:t>
              </a:r>
              <a:endParaRPr sz="700"/>
            </a:p>
          </p:txBody>
        </p:sp>
        <p:cxnSp>
          <p:nvCxnSpPr>
            <p:cNvPr id="56" name="Google Shape;934;p68">
              <a:extLst>
                <a:ext uri="{FF2B5EF4-FFF2-40B4-BE49-F238E27FC236}">
                  <a16:creationId xmlns:a16="http://schemas.microsoft.com/office/drawing/2014/main" id="{CD0C34C8-D1B4-0201-8237-30F1F96C2972}"/>
                </a:ext>
              </a:extLst>
            </p:cNvPr>
            <p:cNvCxnSpPr/>
            <p:nvPr/>
          </p:nvCxnSpPr>
          <p:spPr>
            <a:xfrm flipH="1">
              <a:off x="4877751" y="5613887"/>
              <a:ext cx="262256" cy="418043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miter lim="400000"/>
              <a:headEnd type="none" w="sm" len="sm"/>
              <a:tailEnd type="triangle" w="med" len="med"/>
            </a:ln>
          </p:spPr>
        </p:cxnSp>
        <p:cxnSp>
          <p:nvCxnSpPr>
            <p:cNvPr id="57" name="Google Shape;935;p68">
              <a:extLst>
                <a:ext uri="{FF2B5EF4-FFF2-40B4-BE49-F238E27FC236}">
                  <a16:creationId xmlns:a16="http://schemas.microsoft.com/office/drawing/2014/main" id="{147D7282-465A-61CE-F00C-478263DA697F}"/>
                </a:ext>
              </a:extLst>
            </p:cNvPr>
            <p:cNvCxnSpPr/>
            <p:nvPr/>
          </p:nvCxnSpPr>
          <p:spPr>
            <a:xfrm>
              <a:off x="6179044" y="5589044"/>
              <a:ext cx="311417" cy="422551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miter lim="400000"/>
              <a:headEnd type="none" w="sm" len="sm"/>
              <a:tailEnd type="triangle" w="med" len="med"/>
            </a:ln>
          </p:spPr>
        </p:cxnSp>
        <p:sp>
          <p:nvSpPr>
            <p:cNvPr id="58" name="Google Shape;936;p68">
              <a:extLst>
                <a:ext uri="{FF2B5EF4-FFF2-40B4-BE49-F238E27FC236}">
                  <a16:creationId xmlns:a16="http://schemas.microsoft.com/office/drawing/2014/main" id="{DD071A67-892B-62A1-2B77-0F1A541E3922}"/>
                </a:ext>
              </a:extLst>
            </p:cNvPr>
            <p:cNvSpPr/>
            <p:nvPr/>
          </p:nvSpPr>
          <p:spPr>
            <a:xfrm>
              <a:off x="6046553" y="5973483"/>
              <a:ext cx="1750337" cy="690839"/>
            </a:xfrm>
            <a:prstGeom prst="ellipse">
              <a:avLst/>
            </a:prstGeom>
            <a:solidFill>
              <a:srgbClr val="00A2FF"/>
            </a:solidFill>
            <a:ln>
              <a:noFill/>
            </a:ln>
          </p:spPr>
          <p:txBody>
            <a:bodyPr spcFirstLastPara="1" wrap="square" lIns="35725" tIns="35725" rIns="35725" bIns="357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300"/>
                <a:buFont typeface="Times New Roman"/>
                <a:buNone/>
              </a:pPr>
              <a:r>
                <a:rPr lang="en" sz="2300" b="0" i="1" u="none" strike="noStrike" cap="none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cholest.</a:t>
              </a:r>
              <a:endParaRPr sz="700"/>
            </a:p>
          </p:txBody>
        </p:sp>
        <p:cxnSp>
          <p:nvCxnSpPr>
            <p:cNvPr id="59" name="Google Shape;937;p68">
              <a:extLst>
                <a:ext uri="{FF2B5EF4-FFF2-40B4-BE49-F238E27FC236}">
                  <a16:creationId xmlns:a16="http://schemas.microsoft.com/office/drawing/2014/main" id="{58389756-2013-9A49-1BEB-033868BA256F}"/>
                </a:ext>
              </a:extLst>
            </p:cNvPr>
            <p:cNvCxnSpPr/>
            <p:nvPr/>
          </p:nvCxnSpPr>
          <p:spPr>
            <a:xfrm>
              <a:off x="5700033" y="6348913"/>
              <a:ext cx="358434" cy="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miter lim="400000"/>
              <a:headEnd type="none" w="sm" len="sm"/>
              <a:tailEnd type="triangle" w="med" len="med"/>
            </a:ln>
          </p:spPr>
        </p:cxnSp>
      </p:grpSp>
      <p:pic>
        <p:nvPicPr>
          <p:cNvPr id="1030" name="Picture 6">
            <a:extLst>
              <a:ext uri="{FF2B5EF4-FFF2-40B4-BE49-F238E27FC236}">
                <a16:creationId xmlns:a16="http://schemas.microsoft.com/office/drawing/2014/main" id="{199E568D-7360-0B09-4AE0-EF4F71009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247" y="1659074"/>
            <a:ext cx="6348005" cy="290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308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>
            <a:spLocks noGrp="1"/>
          </p:cNvSpPr>
          <p:nvPr>
            <p:ph type="title"/>
          </p:nvPr>
        </p:nvSpPr>
        <p:spPr>
          <a:xfrm>
            <a:off x="418873" y="565023"/>
            <a:ext cx="10515600" cy="572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t" anchorCtr="0">
            <a:noAutofit/>
          </a:bodyPr>
          <a:lstStyle/>
          <a:p>
            <a:r>
              <a:rPr lang="en-US" altLang="zh-CN" dirty="0"/>
              <a:t>4</a:t>
            </a:r>
            <a:r>
              <a:rPr lang="en" dirty="0"/>
              <a:t>. </a:t>
            </a:r>
            <a:r>
              <a:rPr lang="en-US" altLang="zh-CN" dirty="0"/>
              <a:t>Framework</a:t>
            </a:r>
            <a:r>
              <a:rPr lang="en" dirty="0"/>
              <a:t>:</a:t>
            </a:r>
            <a:r>
              <a:rPr lang="zh-CN" altLang="en-US" dirty="0"/>
              <a:t> </a:t>
            </a:r>
            <a:r>
              <a:rPr lang="en-US" altLang="zh-CN" dirty="0"/>
              <a:t>Balancing</a:t>
            </a:r>
            <a:r>
              <a:rPr lang="zh-CN" altLang="en-US" dirty="0"/>
              <a:t> </a:t>
            </a:r>
            <a:r>
              <a:rPr lang="en-US" altLang="zh-CN" dirty="0"/>
              <a:t>Covariate</a:t>
            </a:r>
            <a:endParaRPr dirty="0"/>
          </a:p>
        </p:txBody>
      </p:sp>
      <p:sp>
        <p:nvSpPr>
          <p:cNvPr id="111" name="Google Shape;111;p19"/>
          <p:cNvSpPr txBox="1">
            <a:spLocks noGrp="1"/>
          </p:cNvSpPr>
          <p:nvPr>
            <p:ph type="sldNum" idx="12"/>
          </p:nvPr>
        </p:nvSpPr>
        <p:spPr>
          <a:xfrm>
            <a:off x="9268800" y="280313"/>
            <a:ext cx="2421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r>
              <a:rPr lang="en" dirty="0"/>
              <a:t>Page </a:t>
            </a:r>
            <a:fld id="{00000000-1234-1234-1234-123412341234}" type="slidenum">
              <a:rPr lang="en"/>
              <a:pPr/>
              <a:t>11</a:t>
            </a:fld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62B80D2-7890-5982-F565-2591B5A93416}"/>
              </a:ext>
            </a:extLst>
          </p:cNvPr>
          <p:cNvGrpSpPr/>
          <p:nvPr/>
        </p:nvGrpSpPr>
        <p:grpSpPr>
          <a:xfrm flipH="1">
            <a:off x="5401847" y="2364336"/>
            <a:ext cx="549984" cy="1390599"/>
            <a:chOff x="10388626" y="3583736"/>
            <a:chExt cx="549984" cy="1390599"/>
          </a:xfrm>
        </p:grpSpPr>
        <p:sp>
          <p:nvSpPr>
            <p:cNvPr id="3" name="Down Arrow 2">
              <a:extLst>
                <a:ext uri="{FF2B5EF4-FFF2-40B4-BE49-F238E27FC236}">
                  <a16:creationId xmlns:a16="http://schemas.microsoft.com/office/drawing/2014/main" id="{784D9CDB-9610-4E30-D495-EF432E4DBCF7}"/>
                </a:ext>
              </a:extLst>
            </p:cNvPr>
            <p:cNvSpPr/>
            <p:nvPr/>
          </p:nvSpPr>
          <p:spPr>
            <a:xfrm>
              <a:off x="10517461" y="3583737"/>
              <a:ext cx="421149" cy="1283914"/>
            </a:xfrm>
            <a:prstGeom prst="downArrow">
              <a:avLst>
                <a:gd name="adj1" fmla="val 40637"/>
                <a:gd name="adj2" fmla="val 70844"/>
              </a:avLst>
            </a:prstGeom>
            <a:solidFill>
              <a:srgbClr val="9DC3E6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0397AC9-7533-F0AE-D1AF-ED341993BFAD}"/>
                </a:ext>
              </a:extLst>
            </p:cNvPr>
            <p:cNvSpPr/>
            <p:nvPr/>
          </p:nvSpPr>
          <p:spPr>
            <a:xfrm>
              <a:off x="10388626" y="3583736"/>
              <a:ext cx="339409" cy="13905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379FF2E-D612-DE18-98F1-063B3766C142}"/>
              </a:ext>
            </a:extLst>
          </p:cNvPr>
          <p:cNvSpPr txBox="1"/>
          <p:nvPr/>
        </p:nvSpPr>
        <p:spPr>
          <a:xfrm>
            <a:off x="4836495" y="3487263"/>
            <a:ext cx="60979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D919222-DE61-D188-FA2F-1EEE5D2A6CAB}"/>
              </a:ext>
            </a:extLst>
          </p:cNvPr>
          <p:cNvSpPr/>
          <p:nvPr/>
        </p:nvSpPr>
        <p:spPr>
          <a:xfrm>
            <a:off x="5723096" y="1908363"/>
            <a:ext cx="4152081" cy="1726973"/>
          </a:xfrm>
          <a:prstGeom prst="roundRect">
            <a:avLst>
              <a:gd name="adj" fmla="val 8009"/>
            </a:avLst>
          </a:prstGeom>
          <a:noFill/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B744D11-0C46-762C-1115-A348460C3494}"/>
              </a:ext>
            </a:extLst>
          </p:cNvPr>
          <p:cNvGrpSpPr/>
          <p:nvPr/>
        </p:nvGrpSpPr>
        <p:grpSpPr>
          <a:xfrm>
            <a:off x="5886978" y="3144655"/>
            <a:ext cx="3814844" cy="393991"/>
            <a:chOff x="3050400" y="4892364"/>
            <a:chExt cx="3814844" cy="393991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A355CC69-9B17-750C-DA39-F7C10D1EAC05}"/>
                </a:ext>
              </a:extLst>
            </p:cNvPr>
            <p:cNvSpPr/>
            <p:nvPr/>
          </p:nvSpPr>
          <p:spPr>
            <a:xfrm>
              <a:off x="3050400" y="4911627"/>
              <a:ext cx="3814844" cy="364600"/>
            </a:xfrm>
            <a:prstGeom prst="roundRect">
              <a:avLst>
                <a:gd name="adj" fmla="val 25624"/>
              </a:avLst>
            </a:prstGeom>
            <a:solidFill>
              <a:schemeClr val="accent5">
                <a:lumMod val="60000"/>
                <a:lumOff val="40000"/>
                <a:alpha val="50196"/>
              </a:schemeClr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1284A0F-51F8-33EE-C7B1-4D0C313523E8}"/>
                </a:ext>
              </a:extLst>
            </p:cNvPr>
            <p:cNvSpPr txBox="1"/>
            <p:nvPr/>
          </p:nvSpPr>
          <p:spPr>
            <a:xfrm>
              <a:off x="3738909" y="4917023"/>
              <a:ext cx="300214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Emma</a:t>
              </a:r>
              <a:r>
                <a:rPr lang="zh-CN" alt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felt</a:t>
              </a:r>
              <a:r>
                <a:rPr lang="zh-CN" alt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hungry</a:t>
              </a:r>
              <a:endPara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B20F047-DB85-23E9-0BF5-4AFDEE0D862E}"/>
                    </a:ext>
                  </a:extLst>
                </p:cNvPr>
                <p:cNvSpPr txBox="1"/>
                <p:nvPr/>
              </p:nvSpPr>
              <p:spPr>
                <a:xfrm>
                  <a:off x="3094793" y="4892364"/>
                  <a:ext cx="74022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E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altLang="zh-CN" sz="1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</a:t>
                  </a:r>
                  <a:r>
                    <a:rPr lang="zh-CN" altLang="en-US" sz="1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B20F047-DB85-23E9-0BF5-4AFDEE0D86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4793" y="4892364"/>
                  <a:ext cx="740224" cy="369332"/>
                </a:xfrm>
                <a:prstGeom prst="rect">
                  <a:avLst/>
                </a:prstGeom>
                <a:blipFill>
                  <a:blip r:embed="rId3"/>
                  <a:stretch>
                    <a:fillRect t="-6667"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194BD01-671D-4950-EABE-327483FBC28B}"/>
                </a:ext>
              </a:extLst>
            </p:cNvPr>
            <p:cNvCxnSpPr/>
            <p:nvPr/>
          </p:nvCxnSpPr>
          <p:spPr>
            <a:xfrm>
              <a:off x="3667658" y="4917023"/>
              <a:ext cx="0" cy="3646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092C64D-D964-1B7B-D6DA-B48486EB9C75}"/>
              </a:ext>
            </a:extLst>
          </p:cNvPr>
          <p:cNvGrpSpPr/>
          <p:nvPr/>
        </p:nvGrpSpPr>
        <p:grpSpPr>
          <a:xfrm>
            <a:off x="5893507" y="2641800"/>
            <a:ext cx="3814844" cy="393991"/>
            <a:chOff x="3050400" y="4892364"/>
            <a:chExt cx="3814844" cy="393991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DDAC9A79-A982-7AD2-7650-1F21E09B7A24}"/>
                </a:ext>
              </a:extLst>
            </p:cNvPr>
            <p:cNvSpPr/>
            <p:nvPr/>
          </p:nvSpPr>
          <p:spPr>
            <a:xfrm>
              <a:off x="3050400" y="4917023"/>
              <a:ext cx="3814844" cy="364600"/>
            </a:xfrm>
            <a:prstGeom prst="roundRect">
              <a:avLst>
                <a:gd name="adj" fmla="val 25624"/>
              </a:avLst>
            </a:prstGeom>
            <a:solidFill>
              <a:srgbClr val="9DC3E6">
                <a:alpha val="21961"/>
              </a:srgbClr>
            </a:solidFill>
            <a:ln w="1905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8764E61-3E8C-9585-6A57-ECAF1C12028C}"/>
                </a:ext>
              </a:extLst>
            </p:cNvPr>
            <p:cNvSpPr txBox="1"/>
            <p:nvPr/>
          </p:nvSpPr>
          <p:spPr>
            <a:xfrm>
              <a:off x="3738909" y="4917023"/>
              <a:ext cx="300214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8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Emma</a:t>
              </a:r>
              <a:r>
                <a:rPr lang="zh-CN" altLang="en-US" sz="18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exercised</a:t>
              </a:r>
              <a:r>
                <a:rPr lang="zh-CN" altLang="en-US" sz="18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for</a:t>
              </a:r>
              <a:r>
                <a:rPr lang="zh-CN" altLang="en-US" sz="18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zh-CN" altLang="en-US" sz="18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while</a:t>
              </a:r>
              <a:endParaRPr lang="en-US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B0F53EF0-EF85-CCA6-9D5A-1C0131ECCB9C}"/>
                    </a:ext>
                  </a:extLst>
                </p:cNvPr>
                <p:cNvSpPr txBox="1"/>
                <p:nvPr/>
              </p:nvSpPr>
              <p:spPr>
                <a:xfrm>
                  <a:off x="3082918" y="4892364"/>
                  <a:ext cx="74022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80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E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altLang="zh-CN" sz="18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b>
                      </m:sSub>
                    </m:oMath>
                  </a14:m>
                  <a:r>
                    <a:rPr lang="en-US" altLang="zh-CN" sz="1800" dirty="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</a:t>
                  </a:r>
                  <a:r>
                    <a:rPr lang="zh-CN" altLang="en-US" sz="1800" dirty="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en-US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B0F53EF0-EF85-CCA6-9D5A-1C0131ECCB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2918" y="4892364"/>
                  <a:ext cx="740224" cy="369332"/>
                </a:xfrm>
                <a:prstGeom prst="rect">
                  <a:avLst/>
                </a:prstGeom>
                <a:blipFill>
                  <a:blip r:embed="rId4"/>
                  <a:stretch>
                    <a:fillRect t="-6452" b="-193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0892AD5-9218-9425-4E3F-C82B4EB71E95}"/>
                </a:ext>
              </a:extLst>
            </p:cNvPr>
            <p:cNvCxnSpPr/>
            <p:nvPr/>
          </p:nvCxnSpPr>
          <p:spPr>
            <a:xfrm>
              <a:off x="3655783" y="4917023"/>
              <a:ext cx="0" cy="364600"/>
            </a:xfrm>
            <a:prstGeom prst="line">
              <a:avLst/>
            </a:prstGeom>
            <a:ln w="1905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51C361B-3ED3-C591-8DB3-6AADFD04EB58}"/>
              </a:ext>
            </a:extLst>
          </p:cNvPr>
          <p:cNvGrpSpPr/>
          <p:nvPr/>
        </p:nvGrpSpPr>
        <p:grpSpPr>
          <a:xfrm>
            <a:off x="5862625" y="3819525"/>
            <a:ext cx="3925185" cy="389259"/>
            <a:chOff x="3050400" y="4892364"/>
            <a:chExt cx="3925185" cy="389259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099921D9-E420-FCCB-21BB-A1B87E3240FB}"/>
                </a:ext>
              </a:extLst>
            </p:cNvPr>
            <p:cNvSpPr/>
            <p:nvPr/>
          </p:nvSpPr>
          <p:spPr>
            <a:xfrm>
              <a:off x="3050400" y="4917023"/>
              <a:ext cx="3814844" cy="364600"/>
            </a:xfrm>
            <a:prstGeom prst="roundRect">
              <a:avLst>
                <a:gd name="adj" fmla="val 25624"/>
              </a:avLst>
            </a:prstGeom>
            <a:solidFill>
              <a:schemeClr val="accent5">
                <a:lumMod val="60000"/>
                <a:lumOff val="40000"/>
                <a:alpha val="50196"/>
              </a:schemeClr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FDACE48-47D4-F965-3E34-469521BA99B9}"/>
                </a:ext>
              </a:extLst>
            </p:cNvPr>
            <p:cNvSpPr txBox="1"/>
            <p:nvPr/>
          </p:nvSpPr>
          <p:spPr>
            <a:xfrm>
              <a:off x="3579021" y="4904249"/>
              <a:ext cx="339656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Emma</a:t>
              </a:r>
              <a:r>
                <a:rPr lang="zh-CN" alt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made a steak in the kitchen</a:t>
              </a:r>
              <a:endPara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68002022-0D65-7AAF-65C8-5BCB019A01FB}"/>
                    </a:ext>
                  </a:extLst>
                </p:cNvPr>
                <p:cNvSpPr txBox="1"/>
                <p:nvPr/>
              </p:nvSpPr>
              <p:spPr>
                <a:xfrm>
                  <a:off x="3094793" y="4892364"/>
                  <a:ext cx="74022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E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altLang="zh-CN" sz="1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</a:t>
                  </a:r>
                  <a:r>
                    <a:rPr lang="zh-CN" altLang="en-US" sz="1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68002022-0D65-7AAF-65C8-5BCB019A01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4793" y="4892364"/>
                  <a:ext cx="740224" cy="369332"/>
                </a:xfrm>
                <a:prstGeom prst="rect">
                  <a:avLst/>
                </a:prstGeom>
                <a:blipFill>
                  <a:blip r:embed="rId5"/>
                  <a:stretch>
                    <a:fillRect t="-6667"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0C36ECE-5BA2-F93C-E97C-1536CD0B4A9E}"/>
                </a:ext>
              </a:extLst>
            </p:cNvPr>
            <p:cNvCxnSpPr/>
            <p:nvPr/>
          </p:nvCxnSpPr>
          <p:spPr>
            <a:xfrm>
              <a:off x="3655783" y="4917023"/>
              <a:ext cx="0" cy="3646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479547CC-7600-6DE6-B1EB-D680D23F6C83}"/>
              </a:ext>
            </a:extLst>
          </p:cNvPr>
          <p:cNvSpPr txBox="1"/>
          <p:nvPr/>
        </p:nvSpPr>
        <p:spPr>
          <a:xfrm>
            <a:off x="5976538" y="2253670"/>
            <a:ext cx="38148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EAA2847-7E7C-3A32-1653-1FD80B089F33}"/>
              </a:ext>
            </a:extLst>
          </p:cNvPr>
          <p:cNvGrpSpPr/>
          <p:nvPr/>
        </p:nvGrpSpPr>
        <p:grpSpPr>
          <a:xfrm>
            <a:off x="5891330" y="1987248"/>
            <a:ext cx="3814844" cy="393991"/>
            <a:chOff x="3050400" y="4892364"/>
            <a:chExt cx="3814844" cy="393991"/>
          </a:xfrm>
        </p:grpSpPr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4DDF0334-DDDF-8909-8327-B270F777527E}"/>
                </a:ext>
              </a:extLst>
            </p:cNvPr>
            <p:cNvSpPr/>
            <p:nvPr/>
          </p:nvSpPr>
          <p:spPr>
            <a:xfrm>
              <a:off x="3050400" y="4917023"/>
              <a:ext cx="3814844" cy="364600"/>
            </a:xfrm>
            <a:prstGeom prst="roundRect">
              <a:avLst>
                <a:gd name="adj" fmla="val 25624"/>
              </a:avLst>
            </a:prstGeom>
            <a:solidFill>
              <a:srgbClr val="9DC3E6">
                <a:alpha val="21961"/>
              </a:srgbClr>
            </a:solidFill>
            <a:ln w="1905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10F8C50-6657-F520-EA9A-2468CEAB02ED}"/>
                </a:ext>
              </a:extLst>
            </p:cNvPr>
            <p:cNvSpPr txBox="1"/>
            <p:nvPr/>
          </p:nvSpPr>
          <p:spPr>
            <a:xfrm>
              <a:off x="3548905" y="4917023"/>
              <a:ext cx="300214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8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</a:t>
              </a:r>
              <a:endParaRPr lang="en-US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544A9A53-5D56-30CE-2251-F880B04D4BD8}"/>
                    </a:ext>
                  </a:extLst>
                </p:cNvPr>
                <p:cNvSpPr txBox="1"/>
                <p:nvPr/>
              </p:nvSpPr>
              <p:spPr>
                <a:xfrm>
                  <a:off x="3082918" y="4892364"/>
                  <a:ext cx="74022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80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E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altLang="zh-CN" sz="1800" dirty="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</a:t>
                  </a:r>
                  <a:r>
                    <a:rPr lang="zh-CN" altLang="en-US" sz="1800" dirty="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en-US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544A9A53-5D56-30CE-2251-F880B04D4B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2918" y="4892364"/>
                  <a:ext cx="740224" cy="369332"/>
                </a:xfrm>
                <a:prstGeom prst="rect">
                  <a:avLst/>
                </a:prstGeom>
                <a:blipFill>
                  <a:blip r:embed="rId6"/>
                  <a:stretch>
                    <a:fillRect t="-6667"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2B82E6C-F9B6-B9E2-5999-DE5DD1C5D8B3}"/>
                </a:ext>
              </a:extLst>
            </p:cNvPr>
            <p:cNvCxnSpPr/>
            <p:nvPr/>
          </p:nvCxnSpPr>
          <p:spPr>
            <a:xfrm>
              <a:off x="3655783" y="4917023"/>
              <a:ext cx="0" cy="364600"/>
            </a:xfrm>
            <a:prstGeom prst="line">
              <a:avLst/>
            </a:prstGeom>
            <a:ln w="1905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238B3A20-2632-11A3-FCC2-78949E77416F}"/>
              </a:ext>
            </a:extLst>
          </p:cNvPr>
          <p:cNvSpPr txBox="1"/>
          <p:nvPr/>
        </p:nvSpPr>
        <p:spPr>
          <a:xfrm>
            <a:off x="7026095" y="1434987"/>
            <a:ext cx="17296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Event Timeline</a:t>
            </a:r>
            <a:endParaRPr lang="en-US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944F851-CD0B-1E94-17DD-729861977F70}"/>
              </a:ext>
            </a:extLst>
          </p:cNvPr>
          <p:cNvSpPr txBox="1"/>
          <p:nvPr/>
        </p:nvSpPr>
        <p:spPr>
          <a:xfrm>
            <a:off x="2133192" y="1434987"/>
            <a:ext cx="25884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Covariates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9E2CE86D-D2A6-70AB-3CAD-7C7A2B59B4B4}"/>
              </a:ext>
            </a:extLst>
          </p:cNvPr>
          <p:cNvSpPr/>
          <p:nvPr/>
        </p:nvSpPr>
        <p:spPr>
          <a:xfrm>
            <a:off x="2018254" y="1942819"/>
            <a:ext cx="2854411" cy="364600"/>
          </a:xfrm>
          <a:prstGeom prst="roundRect">
            <a:avLst>
              <a:gd name="adj" fmla="val 19763"/>
            </a:avLst>
          </a:prstGeom>
          <a:solidFill>
            <a:schemeClr val="accent6">
              <a:lumMod val="60000"/>
              <a:lumOff val="40000"/>
              <a:alpha val="70152"/>
            </a:schemeClr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Emma got up early.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EC5D1F1A-4295-19CF-D79D-39D6D23FD4FD}"/>
              </a:ext>
            </a:extLst>
          </p:cNvPr>
          <p:cNvSpPr/>
          <p:nvPr/>
        </p:nvSpPr>
        <p:spPr>
          <a:xfrm>
            <a:off x="2018254" y="2443068"/>
            <a:ext cx="2854411" cy="364600"/>
          </a:xfrm>
          <a:prstGeom prst="roundRect">
            <a:avLst>
              <a:gd name="adj" fmla="val 19763"/>
            </a:avLst>
          </a:prstGeom>
          <a:solidFill>
            <a:schemeClr val="accent6">
              <a:lumMod val="60000"/>
              <a:lumOff val="40000"/>
              <a:alpha val="70152"/>
            </a:schemeClr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Emma washed her face.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D5370612-DCE5-EFD1-D987-473D4906B7F3}"/>
              </a:ext>
            </a:extLst>
          </p:cNvPr>
          <p:cNvSpPr/>
          <p:nvPr/>
        </p:nvSpPr>
        <p:spPr>
          <a:xfrm>
            <a:off x="2029553" y="2919344"/>
            <a:ext cx="2854411" cy="364600"/>
          </a:xfrm>
          <a:prstGeom prst="roundRect">
            <a:avLst>
              <a:gd name="adj" fmla="val 19763"/>
            </a:avLst>
          </a:prstGeom>
          <a:solidFill>
            <a:schemeClr val="accent6">
              <a:lumMod val="60000"/>
              <a:lumOff val="40000"/>
              <a:alpha val="70196"/>
            </a:schemeClr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Emma</a:t>
            </a:r>
            <a:r>
              <a:rPr lang="zh-CN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rode</a:t>
            </a:r>
            <a:r>
              <a:rPr lang="zh-CN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</a:t>
            </a:r>
            <a:r>
              <a:rPr lang="zh-CN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bike.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BB01380C-C582-1A0E-4D4D-7FF37D92FE98}"/>
              </a:ext>
            </a:extLst>
          </p:cNvPr>
          <p:cNvCxnSpPr>
            <a:cxnSpLocks/>
          </p:cNvCxnSpPr>
          <p:nvPr/>
        </p:nvCxnSpPr>
        <p:spPr>
          <a:xfrm flipH="1">
            <a:off x="4883964" y="2041398"/>
            <a:ext cx="820957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971E75A6-F346-62B8-A7A6-D0342C6FF297}"/>
              </a:ext>
            </a:extLst>
          </p:cNvPr>
          <p:cNvSpPr txBox="1"/>
          <p:nvPr/>
        </p:nvSpPr>
        <p:spPr>
          <a:xfrm>
            <a:off x="3897850" y="1434277"/>
            <a:ext cx="30371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Multistamp</a:t>
            </a:r>
            <a:r>
              <a:rPr lang="zh-CN" alt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Covariate</a:t>
            </a:r>
            <a:r>
              <a:rPr lang="zh-CN" alt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Sampling</a:t>
            </a:r>
            <a:r>
              <a:rPr lang="zh-CN" alt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B5D41781-72A0-BA55-27EA-CCB078341E44}"/>
              </a:ext>
            </a:extLst>
          </p:cNvPr>
          <p:cNvSpPr/>
          <p:nvPr/>
        </p:nvSpPr>
        <p:spPr>
          <a:xfrm>
            <a:off x="2029553" y="3414644"/>
            <a:ext cx="2854411" cy="364600"/>
          </a:xfrm>
          <a:prstGeom prst="roundRect">
            <a:avLst>
              <a:gd name="adj" fmla="val 19763"/>
            </a:avLst>
          </a:prstGeom>
          <a:solidFill>
            <a:schemeClr val="accent6">
              <a:lumMod val="60000"/>
              <a:lumOff val="40000"/>
              <a:alpha val="70196"/>
            </a:schemeClr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Emma</a:t>
            </a:r>
            <a:r>
              <a:rPr lang="zh-CN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HK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brushed her teeth</a:t>
            </a: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Google Shape;116;p19">
            <a:extLst>
              <a:ext uri="{FF2B5EF4-FFF2-40B4-BE49-F238E27FC236}">
                <a16:creationId xmlns:a16="http://schemas.microsoft.com/office/drawing/2014/main" id="{60C037AF-B77D-1AC2-E2B5-4B42D745FA2B}"/>
              </a:ext>
            </a:extLst>
          </p:cNvPr>
          <p:cNvSpPr txBox="1"/>
          <p:nvPr/>
        </p:nvSpPr>
        <p:spPr>
          <a:xfrm>
            <a:off x="1194800" y="4422747"/>
            <a:ext cx="10378887" cy="209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US" altLang="zh-CN" sz="2400" b="1" dirty="0"/>
              <a:t>We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need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to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sample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covariates: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altLang="zh-CN" sz="2400" dirty="0"/>
              <a:t>Covariates</a:t>
            </a:r>
            <a:r>
              <a:rPr lang="zh-CN" altLang="en-US" sz="2400" dirty="0"/>
              <a:t> </a:t>
            </a:r>
            <a:r>
              <a:rPr lang="en-US" altLang="zh-CN" sz="2400" dirty="0"/>
              <a:t>are</a:t>
            </a:r>
            <a:r>
              <a:rPr lang="zh-CN" altLang="en-US" sz="2400" dirty="0"/>
              <a:t> </a:t>
            </a:r>
            <a:r>
              <a:rPr lang="en-US" altLang="zh-CN" sz="2400" dirty="0"/>
              <a:t>events</a:t>
            </a:r>
            <a:r>
              <a:rPr lang="zh-CN" altLang="en-US" sz="2400" dirty="0"/>
              <a:t> </a:t>
            </a:r>
            <a:r>
              <a:rPr lang="en-US" altLang="zh-CN" sz="2400" dirty="0"/>
              <a:t>that</a:t>
            </a:r>
            <a:r>
              <a:rPr lang="zh-CN" altLang="en-US" sz="2400" dirty="0"/>
              <a:t> </a:t>
            </a:r>
            <a:r>
              <a:rPr lang="en-US" altLang="zh-CN" sz="2400" dirty="0"/>
              <a:t>happen</a:t>
            </a:r>
            <a:r>
              <a:rPr lang="zh-CN" altLang="en-US" sz="2400" dirty="0"/>
              <a:t> </a:t>
            </a:r>
            <a:r>
              <a:rPr lang="en-US" altLang="zh-CN" sz="2400" dirty="0"/>
              <a:t>before</a:t>
            </a:r>
            <a:r>
              <a:rPr lang="zh-CN" altLang="en-US" sz="2400" dirty="0"/>
              <a:t> </a:t>
            </a:r>
            <a:r>
              <a:rPr lang="en-US" altLang="zh-CN" sz="2400" dirty="0"/>
              <a:t>both</a:t>
            </a:r>
            <a:r>
              <a:rPr lang="zh-CN" altLang="en-US" sz="2400" dirty="0"/>
              <a:t> </a:t>
            </a:r>
            <a:r>
              <a:rPr lang="en-US" altLang="zh-CN" sz="2400" dirty="0"/>
              <a:t>events.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altLang="zh-CN" sz="2400" dirty="0"/>
              <a:t>Use</a:t>
            </a:r>
            <a:r>
              <a:rPr lang="zh-CN" altLang="en-US" sz="2400" dirty="0"/>
              <a:t> </a:t>
            </a:r>
            <a:r>
              <a:rPr lang="en-US" altLang="zh-CN" sz="2400" dirty="0"/>
              <a:t>a</a:t>
            </a:r>
            <a:r>
              <a:rPr lang="zh-CN" altLang="en-US" sz="2400" dirty="0"/>
              <a:t> </a:t>
            </a:r>
            <a:r>
              <a:rPr lang="en-US" altLang="zh-CN" sz="2400" dirty="0"/>
              <a:t>decoder-only</a:t>
            </a:r>
            <a:r>
              <a:rPr lang="zh-CN" altLang="en-US" sz="2400" dirty="0"/>
              <a:t> </a:t>
            </a:r>
            <a:r>
              <a:rPr lang="en-US" altLang="zh-CN" sz="2400" dirty="0"/>
              <a:t>model</a:t>
            </a:r>
            <a:r>
              <a:rPr lang="zh-CN" altLang="en-US" sz="2400" dirty="0"/>
              <a:t> </a:t>
            </a:r>
            <a:r>
              <a:rPr lang="en-US" altLang="zh-CN" sz="2400" dirty="0"/>
              <a:t>to</a:t>
            </a:r>
            <a:r>
              <a:rPr lang="zh-CN" altLang="en-US" sz="2400" dirty="0"/>
              <a:t> </a:t>
            </a:r>
            <a:r>
              <a:rPr lang="en-US" altLang="zh-CN" sz="2400" dirty="0"/>
              <a:t>sample</a:t>
            </a:r>
            <a:r>
              <a:rPr lang="zh-CN" altLang="en-US" sz="2400" dirty="0"/>
              <a:t> </a:t>
            </a:r>
            <a:r>
              <a:rPr lang="en-US" altLang="zh-CN" sz="2400" dirty="0"/>
              <a:t>events</a:t>
            </a:r>
            <a:r>
              <a:rPr lang="zh-CN" altLang="en-US" sz="2400" dirty="0"/>
              <a:t> </a:t>
            </a:r>
            <a:r>
              <a:rPr lang="en-US" altLang="zh-CN" sz="2400" dirty="0"/>
              <a:t>(GPT-J)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altLang="zh-CN" sz="2400" dirty="0"/>
              <a:t>Prompt</a:t>
            </a:r>
            <a:r>
              <a:rPr lang="zh-CN" altLang="en-US" sz="2400" dirty="0"/>
              <a:t> </a:t>
            </a:r>
            <a:r>
              <a:rPr lang="en-US" altLang="zh-CN" sz="2400" dirty="0"/>
              <a:t>template:</a:t>
            </a:r>
            <a:r>
              <a:rPr lang="zh-CN" altLang="en-US" sz="2400" dirty="0"/>
              <a:t> </a:t>
            </a:r>
            <a:r>
              <a:rPr lang="en-US" altLang="zh-CN" sz="2400" dirty="0"/>
              <a:t>“</a:t>
            </a:r>
            <a:r>
              <a:rPr lang="en-US" altLang="zh-CN" sz="2400" dirty="0" err="1"/>
              <a:t>E</a:t>
            </a:r>
            <a:r>
              <a:rPr lang="en-US" altLang="zh-CN" sz="2400" baseline="-25000" dirty="0" err="1"/>
              <a:t>i</a:t>
            </a:r>
            <a:r>
              <a:rPr lang="en-US" altLang="zh-CN" sz="2400" baseline="-25000" dirty="0"/>
              <a:t>.</a:t>
            </a:r>
            <a:r>
              <a:rPr lang="zh-CN" altLang="en-US" sz="2400" dirty="0"/>
              <a:t> </a:t>
            </a:r>
            <a:r>
              <a:rPr lang="en-US" altLang="zh-CN" sz="2400" dirty="0"/>
              <a:t>Before</a:t>
            </a:r>
            <a:r>
              <a:rPr lang="zh-CN" altLang="en-US" sz="2400" dirty="0"/>
              <a:t> </a:t>
            </a:r>
            <a:r>
              <a:rPr lang="en-US" altLang="zh-CN" sz="2400" dirty="0"/>
              <a:t>that,</a:t>
            </a:r>
            <a:r>
              <a:rPr lang="zh-CN" altLang="en-US" sz="2400" dirty="0"/>
              <a:t> </a:t>
            </a:r>
            <a:r>
              <a:rPr lang="en-US" altLang="zh-CN" sz="2400" dirty="0"/>
              <a:t>”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altLang="zh-CN" sz="2400" dirty="0"/>
              <a:t>Multi-timestamps:</a:t>
            </a:r>
            <a:r>
              <a:rPr lang="zh-CN" altLang="en-US" sz="2400" dirty="0"/>
              <a:t> </a:t>
            </a:r>
            <a:r>
              <a:rPr lang="en-US" altLang="zh-CN" sz="2400" dirty="0"/>
              <a:t>events</a:t>
            </a:r>
            <a:r>
              <a:rPr lang="zh-CN" altLang="en-US" sz="2400" dirty="0"/>
              <a:t> </a:t>
            </a:r>
            <a:r>
              <a:rPr lang="en-US" altLang="zh-CN" sz="2400" dirty="0"/>
              <a:t>that</a:t>
            </a:r>
            <a:r>
              <a:rPr lang="zh-CN" altLang="en-US" sz="2400" dirty="0"/>
              <a:t> </a:t>
            </a:r>
            <a:r>
              <a:rPr lang="en-US" altLang="zh-CN" sz="2400" dirty="0"/>
              <a:t>before</a:t>
            </a:r>
            <a:r>
              <a:rPr lang="zh-CN" altLang="en-US" sz="2400" dirty="0"/>
              <a:t> </a:t>
            </a:r>
            <a:r>
              <a:rPr lang="en-US" altLang="zh-CN" sz="2400" dirty="0"/>
              <a:t>E</a:t>
            </a:r>
            <a:r>
              <a:rPr lang="en-US" altLang="zh-CN" sz="2400" baseline="-25000" dirty="0"/>
              <a:t>1</a:t>
            </a:r>
            <a:r>
              <a:rPr lang="en-US" altLang="zh-CN" sz="2400" dirty="0"/>
              <a:t>,</a:t>
            </a:r>
            <a:r>
              <a:rPr lang="zh-CN" altLang="en-US" sz="2400" dirty="0"/>
              <a:t> </a:t>
            </a:r>
            <a:r>
              <a:rPr lang="en-US" altLang="zh-CN" sz="2400" dirty="0"/>
              <a:t>E</a:t>
            </a:r>
            <a:r>
              <a:rPr lang="en-US" altLang="zh-CN" sz="2400" baseline="-25000" dirty="0"/>
              <a:t>2</a:t>
            </a:r>
            <a:r>
              <a:rPr lang="en-US" altLang="zh-CN" sz="2400" dirty="0"/>
              <a:t>,</a:t>
            </a:r>
            <a:r>
              <a:rPr lang="zh-CN" altLang="en-US" sz="2400" dirty="0"/>
              <a:t> </a:t>
            </a:r>
            <a:r>
              <a:rPr lang="en-US" altLang="zh-CN" sz="2400" dirty="0"/>
              <a:t>E</a:t>
            </a:r>
            <a:r>
              <a:rPr lang="en-US" altLang="zh-CN" sz="2400" baseline="-25000" dirty="0"/>
              <a:t>3</a:t>
            </a:r>
            <a:r>
              <a:rPr lang="en-US" altLang="zh-CN" sz="2400" dirty="0"/>
              <a:t>,</a:t>
            </a:r>
            <a:r>
              <a:rPr lang="zh-CN" altLang="en-US" sz="2400" dirty="0"/>
              <a:t> </a:t>
            </a:r>
            <a:r>
              <a:rPr lang="en-US" altLang="zh-CN" sz="2400" dirty="0"/>
              <a:t>…,</a:t>
            </a:r>
            <a:r>
              <a:rPr lang="zh-CN" altLang="en-US" sz="2400" dirty="0"/>
              <a:t> </a:t>
            </a:r>
            <a:r>
              <a:rPr lang="en-US" altLang="zh-CN" sz="2400" dirty="0" err="1"/>
              <a:t>E</a:t>
            </a:r>
            <a:r>
              <a:rPr lang="en-US" altLang="zh-CN" sz="2400" baseline="-25000" dirty="0" err="1"/>
              <a:t>i</a:t>
            </a:r>
            <a:r>
              <a:rPr lang="zh-CN" altLang="en-US" sz="2400" dirty="0"/>
              <a:t> </a:t>
            </a:r>
            <a:r>
              <a:rPr lang="en-US" altLang="zh-CN" sz="2400" dirty="0"/>
              <a:t>are</a:t>
            </a:r>
            <a:r>
              <a:rPr lang="zh-CN" altLang="en-US" sz="2400" dirty="0"/>
              <a:t> </a:t>
            </a:r>
            <a:r>
              <a:rPr lang="en-US" altLang="zh-CN" sz="2400" dirty="0"/>
              <a:t>all</a:t>
            </a:r>
            <a:r>
              <a:rPr lang="zh-CN" altLang="en-US" sz="2400" dirty="0"/>
              <a:t> </a:t>
            </a:r>
            <a:r>
              <a:rPr lang="en-US" altLang="zh-CN" sz="2400" dirty="0"/>
              <a:t>valid</a:t>
            </a:r>
            <a:r>
              <a:rPr lang="zh-CN" altLang="en-US" sz="2400" dirty="0"/>
              <a:t> </a:t>
            </a:r>
            <a:r>
              <a:rPr lang="en-US" altLang="zh-CN" sz="2400" dirty="0"/>
              <a:t>covariates.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0918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90">
            <a:extLst>
              <a:ext uri="{FF2B5EF4-FFF2-40B4-BE49-F238E27FC236}">
                <a16:creationId xmlns:a16="http://schemas.microsoft.com/office/drawing/2014/main" id="{B22E4267-FC1F-C6D4-9218-43254307E5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9764" y="5739432"/>
            <a:ext cx="4376798" cy="647526"/>
          </a:xfrm>
          <a:prstGeom prst="rect">
            <a:avLst/>
          </a:prstGeom>
        </p:spPr>
      </p:pic>
      <p:cxnSp>
        <p:nvCxnSpPr>
          <p:cNvPr id="82" name="Elbow Connector 81">
            <a:extLst>
              <a:ext uri="{FF2B5EF4-FFF2-40B4-BE49-F238E27FC236}">
                <a16:creationId xmlns:a16="http://schemas.microsoft.com/office/drawing/2014/main" id="{FA1B88F1-9057-640D-A127-3C2114643CF5}"/>
              </a:ext>
            </a:extLst>
          </p:cNvPr>
          <p:cNvCxnSpPr>
            <a:cxnSpLocks/>
          </p:cNvCxnSpPr>
          <p:nvPr/>
        </p:nvCxnSpPr>
        <p:spPr>
          <a:xfrm rot="16200000" flipH="1">
            <a:off x="5411730" y="182273"/>
            <a:ext cx="529886" cy="7651323"/>
          </a:xfrm>
          <a:prstGeom prst="bentConnector2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Google Shape;110;p19"/>
          <p:cNvSpPr txBox="1">
            <a:spLocks noGrp="1"/>
          </p:cNvSpPr>
          <p:nvPr>
            <p:ph type="title"/>
          </p:nvPr>
        </p:nvSpPr>
        <p:spPr>
          <a:xfrm>
            <a:off x="418873" y="565023"/>
            <a:ext cx="10515600" cy="572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t" anchorCtr="0">
            <a:noAutofit/>
          </a:bodyPr>
          <a:lstStyle/>
          <a:p>
            <a:r>
              <a:rPr lang="en-US" altLang="zh-CN" dirty="0"/>
              <a:t>4</a:t>
            </a:r>
            <a:r>
              <a:rPr lang="en" dirty="0"/>
              <a:t>. </a:t>
            </a:r>
            <a:r>
              <a:rPr lang="en-US" altLang="zh-CN" dirty="0"/>
              <a:t>Framework</a:t>
            </a:r>
            <a:r>
              <a:rPr lang="en" dirty="0"/>
              <a:t>:</a:t>
            </a:r>
            <a:r>
              <a:rPr lang="zh-CN" altLang="en-US" dirty="0"/>
              <a:t> </a:t>
            </a:r>
            <a:r>
              <a:rPr lang="en-US" altLang="zh-CN" dirty="0"/>
              <a:t>Intervention</a:t>
            </a:r>
            <a:r>
              <a:rPr lang="zh-CN" altLang="en-US" dirty="0"/>
              <a:t> </a:t>
            </a:r>
            <a:r>
              <a:rPr lang="en-US" altLang="zh-CN" dirty="0"/>
              <a:t>Matching</a:t>
            </a:r>
            <a:endParaRPr dirty="0"/>
          </a:p>
        </p:txBody>
      </p:sp>
      <p:sp>
        <p:nvSpPr>
          <p:cNvPr id="111" name="Google Shape;111;p19"/>
          <p:cNvSpPr txBox="1">
            <a:spLocks noGrp="1"/>
          </p:cNvSpPr>
          <p:nvPr>
            <p:ph type="sldNum" idx="12"/>
          </p:nvPr>
        </p:nvSpPr>
        <p:spPr>
          <a:xfrm>
            <a:off x="9268800" y="280313"/>
            <a:ext cx="2421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r>
              <a:rPr lang="en" dirty="0"/>
              <a:t>Page </a:t>
            </a:r>
            <a:fld id="{00000000-1234-1234-1234-123412341234}" type="slidenum">
              <a:rPr lang="en"/>
              <a:pPr/>
              <a:t>12</a:t>
            </a:fld>
            <a:endParaRPr dirty="0"/>
          </a:p>
        </p:txBody>
      </p:sp>
      <p:sp>
        <p:nvSpPr>
          <p:cNvPr id="49" name="Google Shape;116;p19">
            <a:extLst>
              <a:ext uri="{FF2B5EF4-FFF2-40B4-BE49-F238E27FC236}">
                <a16:creationId xmlns:a16="http://schemas.microsoft.com/office/drawing/2014/main" id="{60C037AF-B77D-1AC2-E2B5-4B42D745FA2B}"/>
              </a:ext>
            </a:extLst>
          </p:cNvPr>
          <p:cNvSpPr txBox="1"/>
          <p:nvPr/>
        </p:nvSpPr>
        <p:spPr>
          <a:xfrm>
            <a:off x="1129593" y="4593875"/>
            <a:ext cx="10378887" cy="209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HK" sz="2400" b="1" dirty="0"/>
              <a:t>Matching Temporal Propensities</a:t>
            </a:r>
            <a:r>
              <a:rPr lang="en-US" altLang="zh-CN" sz="2400" b="1" dirty="0"/>
              <a:t>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altLang="zh-CN" sz="2400" dirty="0"/>
              <a:t>With</a:t>
            </a:r>
            <a:r>
              <a:rPr lang="zh-CN" altLang="en-US" sz="2400" dirty="0"/>
              <a:t> </a:t>
            </a:r>
            <a:r>
              <a:rPr lang="en-US" altLang="zh-CN" sz="2400" dirty="0"/>
              <a:t>covariates,</a:t>
            </a:r>
            <a:r>
              <a:rPr lang="zh-CN" altLang="en-US" sz="2400" dirty="0"/>
              <a:t> </a:t>
            </a:r>
            <a:r>
              <a:rPr lang="en-US" altLang="zh-CN" sz="2400" dirty="0"/>
              <a:t>then</a:t>
            </a:r>
            <a:r>
              <a:rPr lang="zh-CN" altLang="en-US" sz="2400" dirty="0"/>
              <a:t> </a:t>
            </a:r>
            <a:r>
              <a:rPr lang="en-US" altLang="zh-CN" sz="2400" dirty="0"/>
              <a:t>compute</a:t>
            </a:r>
            <a:r>
              <a:rPr lang="zh-CN" altLang="en-US" sz="2400" dirty="0"/>
              <a:t> </a:t>
            </a:r>
            <a:r>
              <a:rPr lang="en-US" altLang="zh-CN" sz="2400" dirty="0"/>
              <a:t>propensity</a:t>
            </a:r>
            <a:r>
              <a:rPr lang="zh-CN" altLang="en-US" sz="2400" dirty="0"/>
              <a:t> </a:t>
            </a:r>
            <a:r>
              <a:rPr lang="en-US" altLang="zh-CN" sz="2400" dirty="0"/>
              <a:t>scores</a:t>
            </a:r>
            <a:r>
              <a:rPr lang="zh-CN" altLang="en-US" sz="2400" dirty="0"/>
              <a:t> </a:t>
            </a:r>
            <a:r>
              <a:rPr lang="en-US" altLang="zh-CN" sz="2400" dirty="0"/>
              <a:t>to</a:t>
            </a:r>
            <a:r>
              <a:rPr lang="zh-CN" altLang="en-US" sz="2400" dirty="0"/>
              <a:t> </a:t>
            </a:r>
            <a:r>
              <a:rPr lang="en-US" altLang="zh-CN" sz="2400" dirty="0"/>
              <a:t>balance</a:t>
            </a:r>
            <a:r>
              <a:rPr lang="zh-CN" altLang="en-US" sz="2400" dirty="0"/>
              <a:t> </a:t>
            </a:r>
            <a:r>
              <a:rPr lang="en-US" altLang="zh-CN" sz="2400" dirty="0"/>
              <a:t>covariates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altLang="zh-CN" sz="2400" dirty="0"/>
              <a:t>Find</a:t>
            </a:r>
            <a:r>
              <a:rPr lang="zh-CN" altLang="en-US" sz="2400" dirty="0"/>
              <a:t> </a:t>
            </a:r>
            <a:r>
              <a:rPr lang="en-US" altLang="zh-CN" sz="2400" dirty="0"/>
              <a:t>interventions</a:t>
            </a:r>
            <a:r>
              <a:rPr lang="zh-CN" altLang="en-US" sz="2400" dirty="0"/>
              <a:t> </a:t>
            </a:r>
            <a:r>
              <a:rPr lang="en-US" altLang="zh-CN" sz="2400" dirty="0"/>
              <a:t>that</a:t>
            </a:r>
            <a:r>
              <a:rPr lang="zh-CN" altLang="en-US" sz="2400" dirty="0"/>
              <a:t> </a:t>
            </a:r>
            <a:r>
              <a:rPr lang="en-US" altLang="zh-CN" sz="2400" dirty="0"/>
              <a:t>have</a:t>
            </a:r>
            <a:r>
              <a:rPr lang="zh-CN" altLang="en-US" sz="2400" dirty="0"/>
              <a:t> </a:t>
            </a:r>
            <a:r>
              <a:rPr lang="en-US" altLang="zh-CN" sz="2400" dirty="0"/>
              <a:t>similar</a:t>
            </a:r>
            <a:r>
              <a:rPr lang="zh-CN" altLang="en-US" sz="2400" dirty="0"/>
              <a:t> </a:t>
            </a:r>
            <a:r>
              <a:rPr lang="en-US" altLang="zh-CN" sz="2400" dirty="0"/>
              <a:t>propensity</a:t>
            </a:r>
            <a:r>
              <a:rPr lang="zh-CN" altLang="en-US" sz="2400" dirty="0"/>
              <a:t> </a:t>
            </a:r>
            <a:r>
              <a:rPr lang="en-US" altLang="zh-CN" sz="2400" dirty="0"/>
              <a:t>scores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altLang="zh-CN" sz="2400" dirty="0"/>
              <a:t>Temporal</a:t>
            </a:r>
            <a:r>
              <a:rPr lang="zh-CN" altLang="en-US" sz="2400" dirty="0"/>
              <a:t> </a:t>
            </a:r>
            <a:r>
              <a:rPr lang="en-US" altLang="zh-CN" sz="2400" dirty="0"/>
              <a:t>Propensity:</a:t>
            </a:r>
            <a:r>
              <a:rPr lang="zh-CN" altLang="en-US" sz="2400" dirty="0"/>
              <a:t> </a:t>
            </a:r>
            <a:endParaRPr lang="en-HK" altLang="zh-CN" sz="2400" dirty="0"/>
          </a:p>
          <a:p>
            <a:pPr marL="800100" lvl="1" indent="-342900">
              <a:buFont typeface="Wingdings" pitchFamily="2" charset="2"/>
              <a:buChar char="§"/>
            </a:pPr>
            <a:r>
              <a:rPr lang="en-US" altLang="zh-CN" sz="2400" dirty="0"/>
              <a:t>x</a:t>
            </a:r>
            <a:r>
              <a:rPr lang="zh-CN" altLang="en-US" sz="2400" dirty="0"/>
              <a:t> </a:t>
            </a:r>
            <a:r>
              <a:rPr lang="en-US" altLang="zh-CN" sz="2400" dirty="0"/>
              <a:t>means</a:t>
            </a:r>
            <a:r>
              <a:rPr lang="zh-CN" altLang="en-US" sz="2400" dirty="0"/>
              <a:t> </a:t>
            </a:r>
            <a:r>
              <a:rPr lang="en-US" altLang="zh-CN" sz="2400" dirty="0"/>
              <a:t>covariates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49D3DD9-CF5C-8622-E623-E02FAA715D8D}"/>
              </a:ext>
            </a:extLst>
          </p:cNvPr>
          <p:cNvGrpSpPr/>
          <p:nvPr/>
        </p:nvGrpSpPr>
        <p:grpSpPr>
          <a:xfrm flipH="1">
            <a:off x="3631356" y="2237355"/>
            <a:ext cx="549984" cy="1390599"/>
            <a:chOff x="10388626" y="3583736"/>
            <a:chExt cx="549984" cy="1390599"/>
          </a:xfrm>
        </p:grpSpPr>
        <p:sp>
          <p:nvSpPr>
            <p:cNvPr id="30" name="Down Arrow 29">
              <a:extLst>
                <a:ext uri="{FF2B5EF4-FFF2-40B4-BE49-F238E27FC236}">
                  <a16:creationId xmlns:a16="http://schemas.microsoft.com/office/drawing/2014/main" id="{BDE83B8F-DD93-65DE-D6F9-B36A7507C481}"/>
                </a:ext>
              </a:extLst>
            </p:cNvPr>
            <p:cNvSpPr/>
            <p:nvPr/>
          </p:nvSpPr>
          <p:spPr>
            <a:xfrm>
              <a:off x="10517461" y="3583737"/>
              <a:ext cx="421149" cy="1283914"/>
            </a:xfrm>
            <a:prstGeom prst="downArrow">
              <a:avLst>
                <a:gd name="adj1" fmla="val 40637"/>
                <a:gd name="adj2" fmla="val 70844"/>
              </a:avLst>
            </a:prstGeom>
            <a:solidFill>
              <a:srgbClr val="9DC3E6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87827CC-0343-EA2F-97C7-973D164F3AA5}"/>
                </a:ext>
              </a:extLst>
            </p:cNvPr>
            <p:cNvSpPr/>
            <p:nvPr/>
          </p:nvSpPr>
          <p:spPr>
            <a:xfrm>
              <a:off x="10388626" y="3583736"/>
              <a:ext cx="339409" cy="13905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A7BDC357-2841-2DDD-2FFC-287E2BDC53FC}"/>
              </a:ext>
            </a:extLst>
          </p:cNvPr>
          <p:cNvSpPr txBox="1"/>
          <p:nvPr/>
        </p:nvSpPr>
        <p:spPr>
          <a:xfrm>
            <a:off x="3066004" y="3360282"/>
            <a:ext cx="60979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FCB9485D-0207-B8A6-A8B2-1BF68D4B480D}"/>
              </a:ext>
            </a:extLst>
          </p:cNvPr>
          <p:cNvSpPr/>
          <p:nvPr/>
        </p:nvSpPr>
        <p:spPr>
          <a:xfrm>
            <a:off x="3952605" y="1781382"/>
            <a:ext cx="4152081" cy="1726973"/>
          </a:xfrm>
          <a:prstGeom prst="roundRect">
            <a:avLst>
              <a:gd name="adj" fmla="val 8009"/>
            </a:avLst>
          </a:prstGeom>
          <a:noFill/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334084E-BC4A-C2CD-94AB-B1F4A41CD671}"/>
              </a:ext>
            </a:extLst>
          </p:cNvPr>
          <p:cNvGrpSpPr/>
          <p:nvPr/>
        </p:nvGrpSpPr>
        <p:grpSpPr>
          <a:xfrm>
            <a:off x="4116487" y="3017674"/>
            <a:ext cx="3814844" cy="393991"/>
            <a:chOff x="3050400" y="4892364"/>
            <a:chExt cx="3814844" cy="393991"/>
          </a:xfrm>
        </p:grpSpPr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C46D3747-3C02-0E5F-44AC-7E5A27EDE389}"/>
                </a:ext>
              </a:extLst>
            </p:cNvPr>
            <p:cNvSpPr/>
            <p:nvPr/>
          </p:nvSpPr>
          <p:spPr>
            <a:xfrm>
              <a:off x="3050400" y="4911627"/>
              <a:ext cx="3814844" cy="364600"/>
            </a:xfrm>
            <a:prstGeom prst="roundRect">
              <a:avLst>
                <a:gd name="adj" fmla="val 25624"/>
              </a:avLst>
            </a:prstGeom>
            <a:solidFill>
              <a:schemeClr val="accent5">
                <a:lumMod val="60000"/>
                <a:lumOff val="40000"/>
                <a:alpha val="50196"/>
              </a:schemeClr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E1C2C10-C4F1-D8E8-BD47-443CAF024772}"/>
                </a:ext>
              </a:extLst>
            </p:cNvPr>
            <p:cNvSpPr txBox="1"/>
            <p:nvPr/>
          </p:nvSpPr>
          <p:spPr>
            <a:xfrm>
              <a:off x="3738909" y="4917023"/>
              <a:ext cx="300214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Emma</a:t>
              </a:r>
              <a:r>
                <a:rPr lang="zh-CN" alt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felt</a:t>
              </a:r>
              <a:r>
                <a:rPr lang="zh-CN" alt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hungry</a:t>
              </a:r>
              <a:endPara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FB9B0F24-8833-50FD-4322-F5B6E992D7AA}"/>
                    </a:ext>
                  </a:extLst>
                </p:cNvPr>
                <p:cNvSpPr txBox="1"/>
                <p:nvPr/>
              </p:nvSpPr>
              <p:spPr>
                <a:xfrm>
                  <a:off x="3094793" y="4892364"/>
                  <a:ext cx="74022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E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altLang="zh-CN" sz="1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</a:t>
                  </a:r>
                  <a:r>
                    <a:rPr lang="zh-CN" altLang="en-US" sz="1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FB9B0F24-8833-50FD-4322-F5B6E992D7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4793" y="4892364"/>
                  <a:ext cx="740224" cy="369332"/>
                </a:xfrm>
                <a:prstGeom prst="rect">
                  <a:avLst/>
                </a:prstGeom>
                <a:blipFill>
                  <a:blip r:embed="rId4"/>
                  <a:stretch>
                    <a:fillRect t="-6667"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AEE97867-9493-FC67-AE17-64E7C692E53D}"/>
                </a:ext>
              </a:extLst>
            </p:cNvPr>
            <p:cNvCxnSpPr/>
            <p:nvPr/>
          </p:nvCxnSpPr>
          <p:spPr>
            <a:xfrm>
              <a:off x="3667658" y="4917023"/>
              <a:ext cx="0" cy="3646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F690317-7F38-6260-565B-316B547CC171}"/>
              </a:ext>
            </a:extLst>
          </p:cNvPr>
          <p:cNvGrpSpPr/>
          <p:nvPr/>
        </p:nvGrpSpPr>
        <p:grpSpPr>
          <a:xfrm>
            <a:off x="4123016" y="2514819"/>
            <a:ext cx="3814844" cy="393991"/>
            <a:chOff x="3050400" y="4892364"/>
            <a:chExt cx="3814844" cy="393991"/>
          </a:xfrm>
        </p:grpSpPr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6F4D69F3-0A5E-B7E0-540C-A037D9BE095A}"/>
                </a:ext>
              </a:extLst>
            </p:cNvPr>
            <p:cNvSpPr/>
            <p:nvPr/>
          </p:nvSpPr>
          <p:spPr>
            <a:xfrm>
              <a:off x="3050400" y="4917023"/>
              <a:ext cx="3814844" cy="364600"/>
            </a:xfrm>
            <a:prstGeom prst="roundRect">
              <a:avLst>
                <a:gd name="adj" fmla="val 25624"/>
              </a:avLst>
            </a:prstGeom>
            <a:solidFill>
              <a:srgbClr val="9DC3E6">
                <a:alpha val="21961"/>
              </a:srgbClr>
            </a:solidFill>
            <a:ln w="1905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36D53F7-968E-34CD-70C1-15162ABD3E2F}"/>
                </a:ext>
              </a:extLst>
            </p:cNvPr>
            <p:cNvSpPr txBox="1"/>
            <p:nvPr/>
          </p:nvSpPr>
          <p:spPr>
            <a:xfrm>
              <a:off x="3738909" y="4917023"/>
              <a:ext cx="300214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8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Emma</a:t>
              </a:r>
              <a:r>
                <a:rPr lang="zh-CN" altLang="en-US" sz="18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exercised</a:t>
              </a:r>
              <a:r>
                <a:rPr lang="zh-CN" altLang="en-US" sz="18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for</a:t>
              </a:r>
              <a:r>
                <a:rPr lang="zh-CN" altLang="en-US" sz="18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zh-CN" altLang="en-US" sz="18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while</a:t>
              </a:r>
              <a:endParaRPr lang="en-US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F7FAE3D4-6AFF-A89A-D39D-B9200C003808}"/>
                    </a:ext>
                  </a:extLst>
                </p:cNvPr>
                <p:cNvSpPr txBox="1"/>
                <p:nvPr/>
              </p:nvSpPr>
              <p:spPr>
                <a:xfrm>
                  <a:off x="3082918" y="4892364"/>
                  <a:ext cx="74022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80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E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altLang="zh-CN" sz="18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b>
                      </m:sSub>
                    </m:oMath>
                  </a14:m>
                  <a:r>
                    <a:rPr lang="en-US" altLang="zh-CN" sz="1800" dirty="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</a:t>
                  </a:r>
                  <a:r>
                    <a:rPr lang="zh-CN" altLang="en-US" sz="1800" dirty="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en-US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F7FAE3D4-6AFF-A89A-D39D-B9200C0038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2918" y="4892364"/>
                  <a:ext cx="740224" cy="369332"/>
                </a:xfrm>
                <a:prstGeom prst="rect">
                  <a:avLst/>
                </a:prstGeom>
                <a:blipFill>
                  <a:blip r:embed="rId5"/>
                  <a:stretch>
                    <a:fillRect t="-10000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BCA08487-8C67-2D13-8E51-8CEB4F8292B6}"/>
                </a:ext>
              </a:extLst>
            </p:cNvPr>
            <p:cNvCxnSpPr/>
            <p:nvPr/>
          </p:nvCxnSpPr>
          <p:spPr>
            <a:xfrm>
              <a:off x="3655783" y="4917023"/>
              <a:ext cx="0" cy="364600"/>
            </a:xfrm>
            <a:prstGeom prst="line">
              <a:avLst/>
            </a:prstGeom>
            <a:ln w="1905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6666580C-F469-71EA-226B-D05B1C1EB280}"/>
              </a:ext>
            </a:extLst>
          </p:cNvPr>
          <p:cNvSpPr txBox="1"/>
          <p:nvPr/>
        </p:nvSpPr>
        <p:spPr>
          <a:xfrm>
            <a:off x="4206047" y="2126689"/>
            <a:ext cx="38148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54BFC437-17B8-F20C-E618-1D5E38F52E10}"/>
              </a:ext>
            </a:extLst>
          </p:cNvPr>
          <p:cNvGrpSpPr/>
          <p:nvPr/>
        </p:nvGrpSpPr>
        <p:grpSpPr>
          <a:xfrm>
            <a:off x="4120839" y="1860267"/>
            <a:ext cx="3814844" cy="393991"/>
            <a:chOff x="3050400" y="4892364"/>
            <a:chExt cx="3814844" cy="393991"/>
          </a:xfrm>
        </p:grpSpPr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id="{96E38466-2DE2-2D4F-EC7E-4914098F118B}"/>
                </a:ext>
              </a:extLst>
            </p:cNvPr>
            <p:cNvSpPr/>
            <p:nvPr/>
          </p:nvSpPr>
          <p:spPr>
            <a:xfrm>
              <a:off x="3050400" y="4917023"/>
              <a:ext cx="3814844" cy="364600"/>
            </a:xfrm>
            <a:prstGeom prst="roundRect">
              <a:avLst>
                <a:gd name="adj" fmla="val 25624"/>
              </a:avLst>
            </a:prstGeom>
            <a:solidFill>
              <a:srgbClr val="9DC3E6">
                <a:alpha val="21961"/>
              </a:srgbClr>
            </a:solidFill>
            <a:ln w="1905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82281EB-DC2B-CA0A-1E19-7A3B8828093A}"/>
                </a:ext>
              </a:extLst>
            </p:cNvPr>
            <p:cNvSpPr txBox="1"/>
            <p:nvPr/>
          </p:nvSpPr>
          <p:spPr>
            <a:xfrm>
              <a:off x="3548905" y="4917023"/>
              <a:ext cx="300214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8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</a:t>
              </a:r>
              <a:endParaRPr lang="en-US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609FFB6D-0853-4C37-79C3-CC9CEBF52D61}"/>
                    </a:ext>
                  </a:extLst>
                </p:cNvPr>
                <p:cNvSpPr txBox="1"/>
                <p:nvPr/>
              </p:nvSpPr>
              <p:spPr>
                <a:xfrm>
                  <a:off x="3082918" y="4892364"/>
                  <a:ext cx="74022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80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E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altLang="zh-CN" sz="1800" dirty="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</a:t>
                  </a:r>
                  <a:r>
                    <a:rPr lang="zh-CN" altLang="en-US" sz="1800" dirty="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en-US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609FFB6D-0853-4C37-79C3-CC9CEBF52D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2918" y="4892364"/>
                  <a:ext cx="740224" cy="369332"/>
                </a:xfrm>
                <a:prstGeom prst="rect">
                  <a:avLst/>
                </a:prstGeom>
                <a:blipFill>
                  <a:blip r:embed="rId6"/>
                  <a:stretch>
                    <a:fillRect t="-6667"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423B2798-C9CC-4337-F6ED-FCB9F74574CE}"/>
                </a:ext>
              </a:extLst>
            </p:cNvPr>
            <p:cNvCxnSpPr/>
            <p:nvPr/>
          </p:nvCxnSpPr>
          <p:spPr>
            <a:xfrm>
              <a:off x="3655783" y="4917023"/>
              <a:ext cx="0" cy="364600"/>
            </a:xfrm>
            <a:prstGeom prst="line">
              <a:avLst/>
            </a:prstGeom>
            <a:ln w="1905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A1F9C39E-C1F6-B25F-B0FC-CD8FCAA0F8DC}"/>
              </a:ext>
            </a:extLst>
          </p:cNvPr>
          <p:cNvSpPr txBox="1"/>
          <p:nvPr/>
        </p:nvSpPr>
        <p:spPr>
          <a:xfrm>
            <a:off x="5255604" y="1308006"/>
            <a:ext cx="17296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Event Timeline</a:t>
            </a:r>
            <a:endParaRPr lang="en-US" b="1" dirty="0"/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2F1B50FD-8A5F-E272-286F-F2DBA14F09DF}"/>
              </a:ext>
            </a:extLst>
          </p:cNvPr>
          <p:cNvSpPr/>
          <p:nvPr/>
        </p:nvSpPr>
        <p:spPr>
          <a:xfrm>
            <a:off x="9145652" y="2072419"/>
            <a:ext cx="2854411" cy="364600"/>
          </a:xfrm>
          <a:prstGeom prst="roundRect">
            <a:avLst>
              <a:gd name="adj" fmla="val 19763"/>
            </a:avLst>
          </a:prstGeom>
          <a:solidFill>
            <a:srgbClr val="F4B183">
              <a:alpha val="32941"/>
            </a:srgbClr>
          </a:solidFill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Bob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felt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sad.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EC4A5336-8CCB-2DC2-6BA4-09670723D186}"/>
              </a:ext>
            </a:extLst>
          </p:cNvPr>
          <p:cNvSpPr/>
          <p:nvPr/>
        </p:nvSpPr>
        <p:spPr>
          <a:xfrm>
            <a:off x="9145652" y="2572668"/>
            <a:ext cx="2854411" cy="364600"/>
          </a:xfrm>
          <a:prstGeom prst="roundRect">
            <a:avLst>
              <a:gd name="adj" fmla="val 19763"/>
            </a:avLst>
          </a:prstGeom>
          <a:solidFill>
            <a:srgbClr val="F4B183">
              <a:alpha val="33333"/>
            </a:srgbClr>
          </a:solidFill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Emma washed her face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1F31ACF-1A56-FA35-3372-82860E514363}"/>
              </a:ext>
            </a:extLst>
          </p:cNvPr>
          <p:cNvSpPr txBox="1"/>
          <p:nvPr/>
        </p:nvSpPr>
        <p:spPr>
          <a:xfrm>
            <a:off x="9764685" y="1635263"/>
            <a:ext cx="15524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Interventions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0E4F2BC3-0F16-846C-FF4B-934D436F4CC4}"/>
              </a:ext>
            </a:extLst>
          </p:cNvPr>
          <p:cNvSpPr/>
          <p:nvPr/>
        </p:nvSpPr>
        <p:spPr>
          <a:xfrm>
            <a:off x="9156951" y="3048944"/>
            <a:ext cx="2854411" cy="364600"/>
          </a:xfrm>
          <a:prstGeom prst="roundRect">
            <a:avLst>
              <a:gd name="adj" fmla="val 19763"/>
            </a:avLst>
          </a:prstGeom>
          <a:solidFill>
            <a:srgbClr val="F4B183">
              <a:alpha val="70196"/>
            </a:srgbClr>
          </a:solidFill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Emma felt</a:t>
            </a:r>
            <a:r>
              <a:rPr lang="zh-CN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sad.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1EE59DA-B019-389B-0CA8-4577B00A6F13}"/>
              </a:ext>
            </a:extLst>
          </p:cNvPr>
          <p:cNvSpPr txBox="1"/>
          <p:nvPr/>
        </p:nvSpPr>
        <p:spPr>
          <a:xfrm>
            <a:off x="362701" y="1308006"/>
            <a:ext cx="25884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Covariates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2BD5D2C8-9424-B283-DA66-00D95D48EB26}"/>
              </a:ext>
            </a:extLst>
          </p:cNvPr>
          <p:cNvSpPr/>
          <p:nvPr/>
        </p:nvSpPr>
        <p:spPr>
          <a:xfrm>
            <a:off x="247763" y="1815838"/>
            <a:ext cx="2854411" cy="364600"/>
          </a:xfrm>
          <a:prstGeom prst="roundRect">
            <a:avLst>
              <a:gd name="adj" fmla="val 19763"/>
            </a:avLst>
          </a:prstGeom>
          <a:solidFill>
            <a:schemeClr val="accent6">
              <a:lumMod val="60000"/>
              <a:lumOff val="40000"/>
              <a:alpha val="70152"/>
            </a:schemeClr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Emma got up early.</a:t>
            </a: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E9EF1DC0-2EAD-55E1-B2BC-167441B74DA9}"/>
              </a:ext>
            </a:extLst>
          </p:cNvPr>
          <p:cNvSpPr/>
          <p:nvPr/>
        </p:nvSpPr>
        <p:spPr>
          <a:xfrm>
            <a:off x="247763" y="2316087"/>
            <a:ext cx="2854411" cy="364600"/>
          </a:xfrm>
          <a:prstGeom prst="roundRect">
            <a:avLst>
              <a:gd name="adj" fmla="val 19763"/>
            </a:avLst>
          </a:prstGeom>
          <a:solidFill>
            <a:schemeClr val="accent6">
              <a:lumMod val="60000"/>
              <a:lumOff val="40000"/>
              <a:alpha val="70152"/>
            </a:schemeClr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Emma washed her face.</a:t>
            </a:r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6A67F53A-80C2-0EB8-0392-886F3A787889}"/>
              </a:ext>
            </a:extLst>
          </p:cNvPr>
          <p:cNvSpPr/>
          <p:nvPr/>
        </p:nvSpPr>
        <p:spPr>
          <a:xfrm>
            <a:off x="259062" y="2792363"/>
            <a:ext cx="2854411" cy="364600"/>
          </a:xfrm>
          <a:prstGeom prst="roundRect">
            <a:avLst>
              <a:gd name="adj" fmla="val 19763"/>
            </a:avLst>
          </a:prstGeom>
          <a:solidFill>
            <a:schemeClr val="accent6">
              <a:lumMod val="60000"/>
              <a:lumOff val="40000"/>
              <a:alpha val="70196"/>
            </a:schemeClr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Emma</a:t>
            </a:r>
            <a:r>
              <a:rPr lang="zh-CN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rode</a:t>
            </a:r>
            <a:r>
              <a:rPr lang="zh-CN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</a:t>
            </a:r>
            <a:r>
              <a:rPr lang="zh-CN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bike.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58322A5F-0018-65CC-6A12-D1D7D4ABA435}"/>
              </a:ext>
            </a:extLst>
          </p:cNvPr>
          <p:cNvCxnSpPr>
            <a:cxnSpLocks/>
          </p:cNvCxnSpPr>
          <p:nvPr/>
        </p:nvCxnSpPr>
        <p:spPr>
          <a:xfrm flipH="1">
            <a:off x="3113473" y="1914417"/>
            <a:ext cx="820957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EC24E79C-1EEC-0C91-B380-04E89DE7D74C}"/>
              </a:ext>
            </a:extLst>
          </p:cNvPr>
          <p:cNvSpPr txBox="1"/>
          <p:nvPr/>
        </p:nvSpPr>
        <p:spPr>
          <a:xfrm>
            <a:off x="2127359" y="1307296"/>
            <a:ext cx="30371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en-US" altLang="zh-CN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Multistamp</a:t>
            </a:r>
            <a:r>
              <a:rPr lang="zh-CN" alt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Covariate</a:t>
            </a:r>
            <a:r>
              <a:rPr lang="zh-CN" alt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Sampling</a:t>
            </a:r>
            <a:r>
              <a:rPr lang="zh-CN" alt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29E27D8B-2590-C7F4-698E-2F0D842D0A67}"/>
              </a:ext>
            </a:extLst>
          </p:cNvPr>
          <p:cNvCxnSpPr>
            <a:cxnSpLocks/>
            <a:endCxn id="64" idx="1"/>
          </p:cNvCxnSpPr>
          <p:nvPr/>
        </p:nvCxnSpPr>
        <p:spPr>
          <a:xfrm flipV="1">
            <a:off x="8087472" y="2254719"/>
            <a:ext cx="1058180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DB452F5A-FE3B-1520-F743-1240DA390E0A}"/>
              </a:ext>
            </a:extLst>
          </p:cNvPr>
          <p:cNvSpPr txBox="1"/>
          <p:nvPr/>
        </p:nvSpPr>
        <p:spPr>
          <a:xfrm>
            <a:off x="7193130" y="1487091"/>
            <a:ext cx="30371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 Intervention Generation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Left Brace 75">
            <a:extLst>
              <a:ext uri="{FF2B5EF4-FFF2-40B4-BE49-F238E27FC236}">
                <a16:creationId xmlns:a16="http://schemas.microsoft.com/office/drawing/2014/main" id="{A36A3A67-C3FE-2032-408D-28CB7459CFCC}"/>
              </a:ext>
            </a:extLst>
          </p:cNvPr>
          <p:cNvSpPr/>
          <p:nvPr/>
        </p:nvSpPr>
        <p:spPr>
          <a:xfrm>
            <a:off x="8956246" y="3040438"/>
            <a:ext cx="210803" cy="86302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0A97ECE-59E1-DA8F-E8C8-717E60E059D8}"/>
              </a:ext>
            </a:extLst>
          </p:cNvPr>
          <p:cNvSpPr txBox="1"/>
          <p:nvPr/>
        </p:nvSpPr>
        <p:spPr>
          <a:xfrm>
            <a:off x="9020804" y="4001080"/>
            <a:ext cx="30371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 Matched</a:t>
            </a:r>
          </a:p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Interventions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7CAB5363-F7B4-C4C7-962D-DE662414B69B}"/>
              </a:ext>
            </a:extLst>
          </p:cNvPr>
          <p:cNvSpPr/>
          <p:nvPr/>
        </p:nvSpPr>
        <p:spPr>
          <a:xfrm>
            <a:off x="9174575" y="3514967"/>
            <a:ext cx="2854411" cy="364600"/>
          </a:xfrm>
          <a:prstGeom prst="roundRect">
            <a:avLst>
              <a:gd name="adj" fmla="val 19763"/>
            </a:avLst>
          </a:prstGeom>
          <a:solidFill>
            <a:srgbClr val="F4B183">
              <a:alpha val="70196"/>
            </a:srgbClr>
          </a:solidFill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Emma felt hungry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49B2CD11-A13D-2D12-8274-900E0A48A483}"/>
              </a:ext>
            </a:extLst>
          </p:cNvPr>
          <p:cNvSpPr/>
          <p:nvPr/>
        </p:nvSpPr>
        <p:spPr>
          <a:xfrm>
            <a:off x="259062" y="3287663"/>
            <a:ext cx="2854411" cy="364600"/>
          </a:xfrm>
          <a:prstGeom prst="roundRect">
            <a:avLst>
              <a:gd name="adj" fmla="val 19763"/>
            </a:avLst>
          </a:prstGeom>
          <a:solidFill>
            <a:schemeClr val="accent6">
              <a:lumMod val="60000"/>
              <a:lumOff val="40000"/>
              <a:alpha val="70196"/>
            </a:schemeClr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Emma</a:t>
            </a:r>
            <a:r>
              <a:rPr lang="zh-CN" altLang="en-US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HK" altLang="zh-CN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brushed </a:t>
            </a:r>
            <a:r>
              <a:rPr lang="en-HK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 teeth</a:t>
            </a: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FD81B30-1349-E976-77CC-EA541C7FC5EB}"/>
              </a:ext>
            </a:extLst>
          </p:cNvPr>
          <p:cNvGrpSpPr/>
          <p:nvPr/>
        </p:nvGrpSpPr>
        <p:grpSpPr>
          <a:xfrm>
            <a:off x="4092134" y="3692544"/>
            <a:ext cx="3925185" cy="389259"/>
            <a:chOff x="3050400" y="4892364"/>
            <a:chExt cx="3925185" cy="389259"/>
          </a:xfrm>
        </p:grpSpPr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A3AC2AE8-CEE8-7BFF-DD9E-275D803DAF62}"/>
                </a:ext>
              </a:extLst>
            </p:cNvPr>
            <p:cNvSpPr/>
            <p:nvPr/>
          </p:nvSpPr>
          <p:spPr>
            <a:xfrm>
              <a:off x="3050400" y="4917023"/>
              <a:ext cx="3814844" cy="364600"/>
            </a:xfrm>
            <a:prstGeom prst="roundRect">
              <a:avLst>
                <a:gd name="adj" fmla="val 25624"/>
              </a:avLst>
            </a:prstGeom>
            <a:solidFill>
              <a:schemeClr val="accent5">
                <a:lumMod val="60000"/>
                <a:lumOff val="40000"/>
                <a:alpha val="50196"/>
              </a:schemeClr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D01D654-D766-DAF2-A139-E43D22D6B8E0}"/>
                </a:ext>
              </a:extLst>
            </p:cNvPr>
            <p:cNvSpPr txBox="1"/>
            <p:nvPr/>
          </p:nvSpPr>
          <p:spPr>
            <a:xfrm>
              <a:off x="3579021" y="4904249"/>
              <a:ext cx="339656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Emma</a:t>
              </a:r>
              <a:r>
                <a:rPr lang="zh-CN" alt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made a steak in the kitchen</a:t>
              </a:r>
              <a:endPara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3770B02B-ED4E-5AEA-9D75-F212C7584FA9}"/>
                    </a:ext>
                  </a:extLst>
                </p:cNvPr>
                <p:cNvSpPr txBox="1"/>
                <p:nvPr/>
              </p:nvSpPr>
              <p:spPr>
                <a:xfrm>
                  <a:off x="3094793" y="4892364"/>
                  <a:ext cx="74022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E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altLang="zh-CN" sz="1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</a:t>
                  </a:r>
                  <a:r>
                    <a:rPr lang="zh-CN" altLang="en-US" sz="1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3770B02B-ED4E-5AEA-9D75-F212C7584F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4793" y="4892364"/>
                  <a:ext cx="740224" cy="369332"/>
                </a:xfrm>
                <a:prstGeom prst="rect">
                  <a:avLst/>
                </a:prstGeom>
                <a:blipFill>
                  <a:blip r:embed="rId7"/>
                  <a:stretch>
                    <a:fillRect t="-6667"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03F1CEF6-9E1C-0BD9-ED7E-6786F89221D0}"/>
                </a:ext>
              </a:extLst>
            </p:cNvPr>
            <p:cNvCxnSpPr/>
            <p:nvPr/>
          </p:nvCxnSpPr>
          <p:spPr>
            <a:xfrm>
              <a:off x="3655783" y="4917023"/>
              <a:ext cx="0" cy="3646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32060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2" name="Elbow Connector 81">
            <a:extLst>
              <a:ext uri="{FF2B5EF4-FFF2-40B4-BE49-F238E27FC236}">
                <a16:creationId xmlns:a16="http://schemas.microsoft.com/office/drawing/2014/main" id="{FA1B88F1-9057-640D-A127-3C2114643CF5}"/>
              </a:ext>
            </a:extLst>
          </p:cNvPr>
          <p:cNvCxnSpPr>
            <a:cxnSpLocks/>
          </p:cNvCxnSpPr>
          <p:nvPr/>
        </p:nvCxnSpPr>
        <p:spPr>
          <a:xfrm rot="16200000" flipH="1">
            <a:off x="5411730" y="182273"/>
            <a:ext cx="529886" cy="7651323"/>
          </a:xfrm>
          <a:prstGeom prst="bentConnector2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Google Shape;110;p19"/>
          <p:cNvSpPr txBox="1">
            <a:spLocks noGrp="1"/>
          </p:cNvSpPr>
          <p:nvPr>
            <p:ph type="title"/>
          </p:nvPr>
        </p:nvSpPr>
        <p:spPr>
          <a:xfrm>
            <a:off x="418873" y="565023"/>
            <a:ext cx="10515600" cy="572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t" anchorCtr="0">
            <a:noAutofit/>
          </a:bodyPr>
          <a:lstStyle/>
          <a:p>
            <a:r>
              <a:rPr lang="en-US" altLang="zh-CN" dirty="0"/>
              <a:t>4</a:t>
            </a:r>
            <a:r>
              <a:rPr lang="en" dirty="0"/>
              <a:t>. </a:t>
            </a:r>
            <a:r>
              <a:rPr lang="en-US" altLang="zh-CN" dirty="0"/>
              <a:t>Framework</a:t>
            </a:r>
            <a:r>
              <a:rPr lang="en" dirty="0"/>
              <a:t>:</a:t>
            </a:r>
            <a:r>
              <a:rPr lang="zh-CN" altLang="en-US" dirty="0"/>
              <a:t> </a:t>
            </a:r>
            <a:r>
              <a:rPr lang="en-US" altLang="zh-CN" dirty="0"/>
              <a:t>Intervention</a:t>
            </a:r>
            <a:r>
              <a:rPr lang="zh-CN" altLang="en-US" dirty="0"/>
              <a:t> </a:t>
            </a:r>
            <a:r>
              <a:rPr lang="en-US" altLang="zh-CN" dirty="0"/>
              <a:t>Matching</a:t>
            </a:r>
            <a:endParaRPr dirty="0"/>
          </a:p>
        </p:txBody>
      </p:sp>
      <p:sp>
        <p:nvSpPr>
          <p:cNvPr id="111" name="Google Shape;111;p19"/>
          <p:cNvSpPr txBox="1">
            <a:spLocks noGrp="1"/>
          </p:cNvSpPr>
          <p:nvPr>
            <p:ph type="sldNum" idx="12"/>
          </p:nvPr>
        </p:nvSpPr>
        <p:spPr>
          <a:xfrm>
            <a:off x="9268800" y="280313"/>
            <a:ext cx="2421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r>
              <a:rPr lang="en" dirty="0"/>
              <a:t>Page </a:t>
            </a:r>
            <a:fld id="{00000000-1234-1234-1234-123412341234}" type="slidenum">
              <a:rPr lang="en"/>
              <a:pPr/>
              <a:t>13</a:t>
            </a:fld>
            <a:endParaRPr dirty="0"/>
          </a:p>
        </p:txBody>
      </p:sp>
      <p:sp>
        <p:nvSpPr>
          <p:cNvPr id="49" name="Google Shape;116;p19">
            <a:extLst>
              <a:ext uri="{FF2B5EF4-FFF2-40B4-BE49-F238E27FC236}">
                <a16:creationId xmlns:a16="http://schemas.microsoft.com/office/drawing/2014/main" id="{60C037AF-B77D-1AC2-E2B5-4B42D745FA2B}"/>
              </a:ext>
            </a:extLst>
          </p:cNvPr>
          <p:cNvSpPr txBox="1"/>
          <p:nvPr/>
        </p:nvSpPr>
        <p:spPr>
          <a:xfrm>
            <a:off x="1129593" y="4593875"/>
            <a:ext cx="10378887" cy="172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US" altLang="zh-CN" sz="2400" b="1" dirty="0"/>
              <a:t>How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to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estimate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probabilities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of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temporal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relations: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altLang="zh-CN" sz="2400" dirty="0"/>
              <a:t>Fine-tune</a:t>
            </a:r>
            <a:r>
              <a:rPr lang="zh-CN" altLang="en-US" sz="2400" dirty="0"/>
              <a:t> </a:t>
            </a:r>
            <a:r>
              <a:rPr lang="en-US" altLang="zh-CN" sz="2400" dirty="0"/>
              <a:t>an</a:t>
            </a:r>
            <a:r>
              <a:rPr lang="zh-CN" altLang="en-US" sz="2400" dirty="0"/>
              <a:t> </a:t>
            </a:r>
            <a:r>
              <a:rPr lang="en-US" altLang="zh-CN" sz="2400" dirty="0"/>
              <a:t>MLM</a:t>
            </a:r>
            <a:r>
              <a:rPr lang="zh-CN" altLang="en-US" sz="2400" dirty="0"/>
              <a:t> </a:t>
            </a:r>
            <a:r>
              <a:rPr lang="en-US" altLang="zh-CN" sz="2400" dirty="0"/>
              <a:t>to</a:t>
            </a:r>
            <a:r>
              <a:rPr lang="zh-CN" altLang="en-US" sz="2400" dirty="0"/>
              <a:t> </a:t>
            </a:r>
            <a:r>
              <a:rPr lang="en-US" altLang="zh-CN" sz="2400" dirty="0"/>
              <a:t>estimate</a:t>
            </a:r>
            <a:r>
              <a:rPr lang="zh-CN" altLang="en-US" sz="2400" dirty="0"/>
              <a:t> </a:t>
            </a:r>
            <a:r>
              <a:rPr lang="en-US" altLang="zh-CN" sz="2400" dirty="0"/>
              <a:t>probabilities</a:t>
            </a:r>
            <a:r>
              <a:rPr lang="zh-CN" altLang="en-US" sz="2400" dirty="0"/>
              <a:t> </a:t>
            </a:r>
            <a:r>
              <a:rPr lang="en-US" altLang="zh-CN" sz="2400" dirty="0"/>
              <a:t>of</a:t>
            </a:r>
            <a:r>
              <a:rPr lang="zh-CN" altLang="en-US" sz="2400" dirty="0"/>
              <a:t> </a:t>
            </a:r>
            <a:r>
              <a:rPr lang="en-US" altLang="zh-CN" sz="2400" dirty="0"/>
              <a:t>temporal</a:t>
            </a:r>
            <a:r>
              <a:rPr lang="zh-CN" altLang="en-US" sz="2400" dirty="0"/>
              <a:t> </a:t>
            </a:r>
            <a:r>
              <a:rPr lang="en-US" altLang="zh-CN" sz="2400" dirty="0"/>
              <a:t>relations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altLang="zh-CN" sz="2400" dirty="0"/>
              <a:t>Input:</a:t>
            </a:r>
            <a:r>
              <a:rPr lang="zh-CN" altLang="en-US" sz="2400" dirty="0"/>
              <a:t> </a:t>
            </a:r>
            <a:r>
              <a:rPr lang="en-US" altLang="zh-CN" sz="2400" dirty="0" err="1"/>
              <a:t>E</a:t>
            </a:r>
            <a:r>
              <a:rPr lang="en-US" altLang="zh-CN" sz="2400" baseline="-25000" dirty="0" err="1"/>
              <a:t>i</a:t>
            </a:r>
            <a:r>
              <a:rPr lang="zh-CN" altLang="en-US" sz="2400" baseline="-25000" dirty="0"/>
              <a:t> </a:t>
            </a:r>
            <a:r>
              <a:rPr lang="en-US" altLang="zh-CN" sz="2400" dirty="0"/>
              <a:t>[MASK]</a:t>
            </a:r>
            <a:r>
              <a:rPr lang="zh-CN" altLang="en-US" sz="2400" dirty="0"/>
              <a:t> </a:t>
            </a:r>
            <a:r>
              <a:rPr lang="en-US" altLang="zh-CN" sz="2400" dirty="0" err="1"/>
              <a:t>E</a:t>
            </a:r>
            <a:r>
              <a:rPr lang="en-US" altLang="zh-CN" sz="2400" baseline="-25000" dirty="0" err="1"/>
              <a:t>n</a:t>
            </a:r>
            <a:endParaRPr lang="en-HK" altLang="zh-CN" sz="2400" baseline="-25000" dirty="0"/>
          </a:p>
          <a:p>
            <a:pPr marL="342900" indent="-342900">
              <a:buFont typeface="Wingdings" pitchFamily="2" charset="2"/>
              <a:buChar char="§"/>
            </a:pPr>
            <a:r>
              <a:rPr lang="en-US" altLang="zh-CN" sz="2400" dirty="0"/>
              <a:t>Output:</a:t>
            </a:r>
            <a:r>
              <a:rPr lang="zh-CN" altLang="en-US" sz="2400" dirty="0"/>
              <a:t> </a:t>
            </a:r>
            <a:r>
              <a:rPr lang="en-US" altLang="zh-CN" sz="2400" dirty="0"/>
              <a:t>[MASK]</a:t>
            </a:r>
            <a:r>
              <a:rPr lang="zh-CN" altLang="en-US" sz="2400" dirty="0"/>
              <a:t> </a:t>
            </a:r>
            <a:r>
              <a:rPr lang="en-US" altLang="zh-CN" sz="2400" dirty="0"/>
              <a:t>-&gt;</a:t>
            </a:r>
            <a:r>
              <a:rPr lang="zh-CN" altLang="en-US" sz="2400" dirty="0"/>
              <a:t> </a:t>
            </a:r>
            <a:r>
              <a:rPr lang="en-US" altLang="zh-CN" sz="2400" dirty="0"/>
              <a:t>before/after/[none]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49D3DD9-CF5C-8622-E623-E02FAA715D8D}"/>
              </a:ext>
            </a:extLst>
          </p:cNvPr>
          <p:cNvGrpSpPr/>
          <p:nvPr/>
        </p:nvGrpSpPr>
        <p:grpSpPr>
          <a:xfrm flipH="1">
            <a:off x="3631356" y="2237355"/>
            <a:ext cx="549984" cy="1390599"/>
            <a:chOff x="10388626" y="3583736"/>
            <a:chExt cx="549984" cy="1390599"/>
          </a:xfrm>
        </p:grpSpPr>
        <p:sp>
          <p:nvSpPr>
            <p:cNvPr id="30" name="Down Arrow 29">
              <a:extLst>
                <a:ext uri="{FF2B5EF4-FFF2-40B4-BE49-F238E27FC236}">
                  <a16:creationId xmlns:a16="http://schemas.microsoft.com/office/drawing/2014/main" id="{BDE83B8F-DD93-65DE-D6F9-B36A7507C481}"/>
                </a:ext>
              </a:extLst>
            </p:cNvPr>
            <p:cNvSpPr/>
            <p:nvPr/>
          </p:nvSpPr>
          <p:spPr>
            <a:xfrm>
              <a:off x="10517461" y="3583737"/>
              <a:ext cx="421149" cy="1283914"/>
            </a:xfrm>
            <a:prstGeom prst="downArrow">
              <a:avLst>
                <a:gd name="adj1" fmla="val 40637"/>
                <a:gd name="adj2" fmla="val 70844"/>
              </a:avLst>
            </a:prstGeom>
            <a:solidFill>
              <a:srgbClr val="9DC3E6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87827CC-0343-EA2F-97C7-973D164F3AA5}"/>
                </a:ext>
              </a:extLst>
            </p:cNvPr>
            <p:cNvSpPr/>
            <p:nvPr/>
          </p:nvSpPr>
          <p:spPr>
            <a:xfrm>
              <a:off x="10388626" y="3583736"/>
              <a:ext cx="339409" cy="13905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A7BDC357-2841-2DDD-2FFC-287E2BDC53FC}"/>
              </a:ext>
            </a:extLst>
          </p:cNvPr>
          <p:cNvSpPr txBox="1"/>
          <p:nvPr/>
        </p:nvSpPr>
        <p:spPr>
          <a:xfrm>
            <a:off x="3066004" y="3360282"/>
            <a:ext cx="60979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FCB9485D-0207-B8A6-A8B2-1BF68D4B480D}"/>
              </a:ext>
            </a:extLst>
          </p:cNvPr>
          <p:cNvSpPr/>
          <p:nvPr/>
        </p:nvSpPr>
        <p:spPr>
          <a:xfrm>
            <a:off x="3952605" y="1781382"/>
            <a:ext cx="4152081" cy="1726973"/>
          </a:xfrm>
          <a:prstGeom prst="roundRect">
            <a:avLst>
              <a:gd name="adj" fmla="val 8009"/>
            </a:avLst>
          </a:prstGeom>
          <a:noFill/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334084E-BC4A-C2CD-94AB-B1F4A41CD671}"/>
              </a:ext>
            </a:extLst>
          </p:cNvPr>
          <p:cNvGrpSpPr/>
          <p:nvPr/>
        </p:nvGrpSpPr>
        <p:grpSpPr>
          <a:xfrm>
            <a:off x="4116487" y="3017674"/>
            <a:ext cx="3814844" cy="393991"/>
            <a:chOff x="3050400" y="4892364"/>
            <a:chExt cx="3814844" cy="393991"/>
          </a:xfrm>
        </p:grpSpPr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C46D3747-3C02-0E5F-44AC-7E5A27EDE389}"/>
                </a:ext>
              </a:extLst>
            </p:cNvPr>
            <p:cNvSpPr/>
            <p:nvPr/>
          </p:nvSpPr>
          <p:spPr>
            <a:xfrm>
              <a:off x="3050400" y="4911627"/>
              <a:ext cx="3814844" cy="364600"/>
            </a:xfrm>
            <a:prstGeom prst="roundRect">
              <a:avLst>
                <a:gd name="adj" fmla="val 25624"/>
              </a:avLst>
            </a:prstGeom>
            <a:solidFill>
              <a:schemeClr val="accent5">
                <a:lumMod val="60000"/>
                <a:lumOff val="40000"/>
                <a:alpha val="50196"/>
              </a:schemeClr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E1C2C10-C4F1-D8E8-BD47-443CAF024772}"/>
                </a:ext>
              </a:extLst>
            </p:cNvPr>
            <p:cNvSpPr txBox="1"/>
            <p:nvPr/>
          </p:nvSpPr>
          <p:spPr>
            <a:xfrm>
              <a:off x="3738909" y="4917023"/>
              <a:ext cx="300214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Emma</a:t>
              </a:r>
              <a:r>
                <a:rPr lang="zh-CN" alt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felt</a:t>
              </a:r>
              <a:r>
                <a:rPr lang="zh-CN" alt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hungry</a:t>
              </a:r>
              <a:endPara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FB9B0F24-8833-50FD-4322-F5B6E992D7AA}"/>
                    </a:ext>
                  </a:extLst>
                </p:cNvPr>
                <p:cNvSpPr txBox="1"/>
                <p:nvPr/>
              </p:nvSpPr>
              <p:spPr>
                <a:xfrm>
                  <a:off x="3094793" y="4892364"/>
                  <a:ext cx="74022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E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altLang="zh-CN" sz="1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</a:t>
                  </a:r>
                  <a:r>
                    <a:rPr lang="zh-CN" altLang="en-US" sz="1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FB9B0F24-8833-50FD-4322-F5B6E992D7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4793" y="4892364"/>
                  <a:ext cx="740224" cy="369332"/>
                </a:xfrm>
                <a:prstGeom prst="rect">
                  <a:avLst/>
                </a:prstGeom>
                <a:blipFill>
                  <a:blip r:embed="rId3"/>
                  <a:stretch>
                    <a:fillRect t="-6667"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AEE97867-9493-FC67-AE17-64E7C692E53D}"/>
                </a:ext>
              </a:extLst>
            </p:cNvPr>
            <p:cNvCxnSpPr/>
            <p:nvPr/>
          </p:nvCxnSpPr>
          <p:spPr>
            <a:xfrm>
              <a:off x="3667658" y="4917023"/>
              <a:ext cx="0" cy="3646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F690317-7F38-6260-565B-316B547CC171}"/>
              </a:ext>
            </a:extLst>
          </p:cNvPr>
          <p:cNvGrpSpPr/>
          <p:nvPr/>
        </p:nvGrpSpPr>
        <p:grpSpPr>
          <a:xfrm>
            <a:off x="4123016" y="2514819"/>
            <a:ext cx="3814844" cy="393991"/>
            <a:chOff x="3050400" y="4892364"/>
            <a:chExt cx="3814844" cy="393991"/>
          </a:xfrm>
        </p:grpSpPr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6F4D69F3-0A5E-B7E0-540C-A037D9BE095A}"/>
                </a:ext>
              </a:extLst>
            </p:cNvPr>
            <p:cNvSpPr/>
            <p:nvPr/>
          </p:nvSpPr>
          <p:spPr>
            <a:xfrm>
              <a:off x="3050400" y="4917023"/>
              <a:ext cx="3814844" cy="364600"/>
            </a:xfrm>
            <a:prstGeom prst="roundRect">
              <a:avLst>
                <a:gd name="adj" fmla="val 25624"/>
              </a:avLst>
            </a:prstGeom>
            <a:solidFill>
              <a:srgbClr val="9DC3E6">
                <a:alpha val="21961"/>
              </a:srgbClr>
            </a:solidFill>
            <a:ln w="1905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36D53F7-968E-34CD-70C1-15162ABD3E2F}"/>
                </a:ext>
              </a:extLst>
            </p:cNvPr>
            <p:cNvSpPr txBox="1"/>
            <p:nvPr/>
          </p:nvSpPr>
          <p:spPr>
            <a:xfrm>
              <a:off x="3738909" y="4917023"/>
              <a:ext cx="300214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8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Emma</a:t>
              </a:r>
              <a:r>
                <a:rPr lang="zh-CN" altLang="en-US" sz="18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exercised</a:t>
              </a:r>
              <a:r>
                <a:rPr lang="zh-CN" altLang="en-US" sz="18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for</a:t>
              </a:r>
              <a:r>
                <a:rPr lang="zh-CN" altLang="en-US" sz="18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zh-CN" altLang="en-US" sz="18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while</a:t>
              </a:r>
              <a:endParaRPr lang="en-US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F7FAE3D4-6AFF-A89A-D39D-B9200C003808}"/>
                    </a:ext>
                  </a:extLst>
                </p:cNvPr>
                <p:cNvSpPr txBox="1"/>
                <p:nvPr/>
              </p:nvSpPr>
              <p:spPr>
                <a:xfrm>
                  <a:off x="3082918" y="4892364"/>
                  <a:ext cx="74022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80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E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altLang="zh-CN" sz="18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b>
                      </m:sSub>
                    </m:oMath>
                  </a14:m>
                  <a:r>
                    <a:rPr lang="en-US" altLang="zh-CN" sz="1800" dirty="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</a:t>
                  </a:r>
                  <a:r>
                    <a:rPr lang="zh-CN" altLang="en-US" sz="1800" dirty="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en-US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F7FAE3D4-6AFF-A89A-D39D-B9200C0038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2918" y="4892364"/>
                  <a:ext cx="740224" cy="369332"/>
                </a:xfrm>
                <a:prstGeom prst="rect">
                  <a:avLst/>
                </a:prstGeom>
                <a:blipFill>
                  <a:blip r:embed="rId4"/>
                  <a:stretch>
                    <a:fillRect t="-10000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BCA08487-8C67-2D13-8E51-8CEB4F8292B6}"/>
                </a:ext>
              </a:extLst>
            </p:cNvPr>
            <p:cNvCxnSpPr/>
            <p:nvPr/>
          </p:nvCxnSpPr>
          <p:spPr>
            <a:xfrm>
              <a:off x="3655783" y="4917023"/>
              <a:ext cx="0" cy="364600"/>
            </a:xfrm>
            <a:prstGeom prst="line">
              <a:avLst/>
            </a:prstGeom>
            <a:ln w="1905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6666580C-F469-71EA-226B-D05B1C1EB280}"/>
              </a:ext>
            </a:extLst>
          </p:cNvPr>
          <p:cNvSpPr txBox="1"/>
          <p:nvPr/>
        </p:nvSpPr>
        <p:spPr>
          <a:xfrm>
            <a:off x="4206047" y="2126689"/>
            <a:ext cx="38148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54BFC437-17B8-F20C-E618-1D5E38F52E10}"/>
              </a:ext>
            </a:extLst>
          </p:cNvPr>
          <p:cNvGrpSpPr/>
          <p:nvPr/>
        </p:nvGrpSpPr>
        <p:grpSpPr>
          <a:xfrm>
            <a:off x="4120839" y="1860267"/>
            <a:ext cx="3814844" cy="393991"/>
            <a:chOff x="3050400" y="4892364"/>
            <a:chExt cx="3814844" cy="393991"/>
          </a:xfrm>
        </p:grpSpPr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id="{96E38466-2DE2-2D4F-EC7E-4914098F118B}"/>
                </a:ext>
              </a:extLst>
            </p:cNvPr>
            <p:cNvSpPr/>
            <p:nvPr/>
          </p:nvSpPr>
          <p:spPr>
            <a:xfrm>
              <a:off x="3050400" y="4917023"/>
              <a:ext cx="3814844" cy="364600"/>
            </a:xfrm>
            <a:prstGeom prst="roundRect">
              <a:avLst>
                <a:gd name="adj" fmla="val 25624"/>
              </a:avLst>
            </a:prstGeom>
            <a:solidFill>
              <a:srgbClr val="9DC3E6">
                <a:alpha val="21961"/>
              </a:srgbClr>
            </a:solidFill>
            <a:ln w="1905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82281EB-DC2B-CA0A-1E19-7A3B8828093A}"/>
                </a:ext>
              </a:extLst>
            </p:cNvPr>
            <p:cNvSpPr txBox="1"/>
            <p:nvPr/>
          </p:nvSpPr>
          <p:spPr>
            <a:xfrm>
              <a:off x="3548905" y="4917023"/>
              <a:ext cx="300214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8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</a:t>
              </a:r>
              <a:endParaRPr lang="en-US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609FFB6D-0853-4C37-79C3-CC9CEBF52D61}"/>
                    </a:ext>
                  </a:extLst>
                </p:cNvPr>
                <p:cNvSpPr txBox="1"/>
                <p:nvPr/>
              </p:nvSpPr>
              <p:spPr>
                <a:xfrm>
                  <a:off x="3082918" y="4892364"/>
                  <a:ext cx="74022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80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E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altLang="zh-CN" sz="1800" dirty="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</a:t>
                  </a:r>
                  <a:r>
                    <a:rPr lang="zh-CN" altLang="en-US" sz="1800" dirty="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en-US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609FFB6D-0853-4C37-79C3-CC9CEBF52D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2918" y="4892364"/>
                  <a:ext cx="740224" cy="369332"/>
                </a:xfrm>
                <a:prstGeom prst="rect">
                  <a:avLst/>
                </a:prstGeom>
                <a:blipFill>
                  <a:blip r:embed="rId5"/>
                  <a:stretch>
                    <a:fillRect t="-6667"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423B2798-C9CC-4337-F6ED-FCB9F74574CE}"/>
                </a:ext>
              </a:extLst>
            </p:cNvPr>
            <p:cNvCxnSpPr/>
            <p:nvPr/>
          </p:nvCxnSpPr>
          <p:spPr>
            <a:xfrm>
              <a:off x="3655783" y="4917023"/>
              <a:ext cx="0" cy="364600"/>
            </a:xfrm>
            <a:prstGeom prst="line">
              <a:avLst/>
            </a:prstGeom>
            <a:ln w="1905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A1F9C39E-C1F6-B25F-B0FC-CD8FCAA0F8DC}"/>
              </a:ext>
            </a:extLst>
          </p:cNvPr>
          <p:cNvSpPr txBox="1"/>
          <p:nvPr/>
        </p:nvSpPr>
        <p:spPr>
          <a:xfrm>
            <a:off x="5255604" y="1308006"/>
            <a:ext cx="17296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Event Timeline</a:t>
            </a:r>
            <a:endParaRPr lang="en-US" b="1" dirty="0"/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2F1B50FD-8A5F-E272-286F-F2DBA14F09DF}"/>
              </a:ext>
            </a:extLst>
          </p:cNvPr>
          <p:cNvSpPr/>
          <p:nvPr/>
        </p:nvSpPr>
        <p:spPr>
          <a:xfrm>
            <a:off x="9145652" y="2072419"/>
            <a:ext cx="2854411" cy="364600"/>
          </a:xfrm>
          <a:prstGeom prst="roundRect">
            <a:avLst>
              <a:gd name="adj" fmla="val 19763"/>
            </a:avLst>
          </a:prstGeom>
          <a:solidFill>
            <a:srgbClr val="F4B183">
              <a:alpha val="32941"/>
            </a:srgbClr>
          </a:solidFill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Bob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felt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sad.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EC4A5336-8CCB-2DC2-6BA4-09670723D186}"/>
              </a:ext>
            </a:extLst>
          </p:cNvPr>
          <p:cNvSpPr/>
          <p:nvPr/>
        </p:nvSpPr>
        <p:spPr>
          <a:xfrm>
            <a:off x="9145652" y="2572668"/>
            <a:ext cx="2854411" cy="364600"/>
          </a:xfrm>
          <a:prstGeom prst="roundRect">
            <a:avLst>
              <a:gd name="adj" fmla="val 19763"/>
            </a:avLst>
          </a:prstGeom>
          <a:solidFill>
            <a:srgbClr val="F4B183">
              <a:alpha val="33333"/>
            </a:srgbClr>
          </a:solidFill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Emma washed her face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1F31ACF-1A56-FA35-3372-82860E514363}"/>
              </a:ext>
            </a:extLst>
          </p:cNvPr>
          <p:cNvSpPr txBox="1"/>
          <p:nvPr/>
        </p:nvSpPr>
        <p:spPr>
          <a:xfrm>
            <a:off x="9764685" y="1635263"/>
            <a:ext cx="15524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Interventions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0E4F2BC3-0F16-846C-FF4B-934D436F4CC4}"/>
              </a:ext>
            </a:extLst>
          </p:cNvPr>
          <p:cNvSpPr/>
          <p:nvPr/>
        </p:nvSpPr>
        <p:spPr>
          <a:xfrm>
            <a:off x="9156951" y="3048944"/>
            <a:ext cx="2854411" cy="364600"/>
          </a:xfrm>
          <a:prstGeom prst="roundRect">
            <a:avLst>
              <a:gd name="adj" fmla="val 19763"/>
            </a:avLst>
          </a:prstGeom>
          <a:solidFill>
            <a:srgbClr val="F4B183">
              <a:alpha val="70196"/>
            </a:srgbClr>
          </a:solidFill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Emma felt</a:t>
            </a:r>
            <a:r>
              <a:rPr lang="zh-CN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sad.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1EE59DA-B019-389B-0CA8-4577B00A6F13}"/>
              </a:ext>
            </a:extLst>
          </p:cNvPr>
          <p:cNvSpPr txBox="1"/>
          <p:nvPr/>
        </p:nvSpPr>
        <p:spPr>
          <a:xfrm>
            <a:off x="362701" y="1308006"/>
            <a:ext cx="25884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Covariates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2BD5D2C8-9424-B283-DA66-00D95D48EB26}"/>
              </a:ext>
            </a:extLst>
          </p:cNvPr>
          <p:cNvSpPr/>
          <p:nvPr/>
        </p:nvSpPr>
        <p:spPr>
          <a:xfrm>
            <a:off x="247763" y="1815838"/>
            <a:ext cx="2854411" cy="364600"/>
          </a:xfrm>
          <a:prstGeom prst="roundRect">
            <a:avLst>
              <a:gd name="adj" fmla="val 19763"/>
            </a:avLst>
          </a:prstGeom>
          <a:solidFill>
            <a:schemeClr val="accent6">
              <a:lumMod val="60000"/>
              <a:lumOff val="40000"/>
              <a:alpha val="70152"/>
            </a:schemeClr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Emma got up early.</a:t>
            </a: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E9EF1DC0-2EAD-55E1-B2BC-167441B74DA9}"/>
              </a:ext>
            </a:extLst>
          </p:cNvPr>
          <p:cNvSpPr/>
          <p:nvPr/>
        </p:nvSpPr>
        <p:spPr>
          <a:xfrm>
            <a:off x="247763" y="2316087"/>
            <a:ext cx="2854411" cy="364600"/>
          </a:xfrm>
          <a:prstGeom prst="roundRect">
            <a:avLst>
              <a:gd name="adj" fmla="val 19763"/>
            </a:avLst>
          </a:prstGeom>
          <a:solidFill>
            <a:schemeClr val="accent6">
              <a:lumMod val="60000"/>
              <a:lumOff val="40000"/>
              <a:alpha val="70152"/>
            </a:schemeClr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Emma washed her face.</a:t>
            </a:r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6A67F53A-80C2-0EB8-0392-886F3A787889}"/>
              </a:ext>
            </a:extLst>
          </p:cNvPr>
          <p:cNvSpPr/>
          <p:nvPr/>
        </p:nvSpPr>
        <p:spPr>
          <a:xfrm>
            <a:off x="259062" y="2792363"/>
            <a:ext cx="2854411" cy="364600"/>
          </a:xfrm>
          <a:prstGeom prst="roundRect">
            <a:avLst>
              <a:gd name="adj" fmla="val 19763"/>
            </a:avLst>
          </a:prstGeom>
          <a:solidFill>
            <a:schemeClr val="accent6">
              <a:lumMod val="60000"/>
              <a:lumOff val="40000"/>
              <a:alpha val="70196"/>
            </a:schemeClr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Emma</a:t>
            </a:r>
            <a:r>
              <a:rPr lang="zh-CN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rode</a:t>
            </a:r>
            <a:r>
              <a:rPr lang="zh-CN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</a:t>
            </a:r>
            <a:r>
              <a:rPr lang="zh-CN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bike.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58322A5F-0018-65CC-6A12-D1D7D4ABA435}"/>
              </a:ext>
            </a:extLst>
          </p:cNvPr>
          <p:cNvCxnSpPr>
            <a:cxnSpLocks/>
          </p:cNvCxnSpPr>
          <p:nvPr/>
        </p:nvCxnSpPr>
        <p:spPr>
          <a:xfrm flipH="1">
            <a:off x="3113473" y="1914417"/>
            <a:ext cx="820957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EC24E79C-1EEC-0C91-B380-04E89DE7D74C}"/>
              </a:ext>
            </a:extLst>
          </p:cNvPr>
          <p:cNvSpPr txBox="1"/>
          <p:nvPr/>
        </p:nvSpPr>
        <p:spPr>
          <a:xfrm>
            <a:off x="2127359" y="1307296"/>
            <a:ext cx="30371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en-US" altLang="zh-CN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Multistamp</a:t>
            </a:r>
            <a:r>
              <a:rPr lang="zh-CN" alt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Covariate</a:t>
            </a:r>
            <a:r>
              <a:rPr lang="zh-CN" alt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Sampling</a:t>
            </a:r>
            <a:r>
              <a:rPr lang="zh-CN" alt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29E27D8B-2590-C7F4-698E-2F0D842D0A67}"/>
              </a:ext>
            </a:extLst>
          </p:cNvPr>
          <p:cNvCxnSpPr>
            <a:cxnSpLocks/>
            <a:endCxn id="64" idx="1"/>
          </p:cNvCxnSpPr>
          <p:nvPr/>
        </p:nvCxnSpPr>
        <p:spPr>
          <a:xfrm flipV="1">
            <a:off x="8087472" y="2254719"/>
            <a:ext cx="1058180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DB452F5A-FE3B-1520-F743-1240DA390E0A}"/>
              </a:ext>
            </a:extLst>
          </p:cNvPr>
          <p:cNvSpPr txBox="1"/>
          <p:nvPr/>
        </p:nvSpPr>
        <p:spPr>
          <a:xfrm>
            <a:off x="7193130" y="1487091"/>
            <a:ext cx="30371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 Intervention Generation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Left Brace 75">
            <a:extLst>
              <a:ext uri="{FF2B5EF4-FFF2-40B4-BE49-F238E27FC236}">
                <a16:creationId xmlns:a16="http://schemas.microsoft.com/office/drawing/2014/main" id="{A36A3A67-C3FE-2032-408D-28CB7459CFCC}"/>
              </a:ext>
            </a:extLst>
          </p:cNvPr>
          <p:cNvSpPr/>
          <p:nvPr/>
        </p:nvSpPr>
        <p:spPr>
          <a:xfrm>
            <a:off x="8956246" y="3040438"/>
            <a:ext cx="210803" cy="86302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0A97ECE-59E1-DA8F-E8C8-717E60E059D8}"/>
              </a:ext>
            </a:extLst>
          </p:cNvPr>
          <p:cNvSpPr txBox="1"/>
          <p:nvPr/>
        </p:nvSpPr>
        <p:spPr>
          <a:xfrm>
            <a:off x="9020804" y="4001080"/>
            <a:ext cx="30371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 Matched</a:t>
            </a:r>
          </a:p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Interventions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7CAB5363-F7B4-C4C7-962D-DE662414B69B}"/>
              </a:ext>
            </a:extLst>
          </p:cNvPr>
          <p:cNvSpPr/>
          <p:nvPr/>
        </p:nvSpPr>
        <p:spPr>
          <a:xfrm>
            <a:off x="9174575" y="3514967"/>
            <a:ext cx="2854411" cy="364600"/>
          </a:xfrm>
          <a:prstGeom prst="roundRect">
            <a:avLst>
              <a:gd name="adj" fmla="val 19763"/>
            </a:avLst>
          </a:prstGeom>
          <a:solidFill>
            <a:srgbClr val="F4B183">
              <a:alpha val="70196"/>
            </a:srgbClr>
          </a:solidFill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Emma felt hungry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49B2CD11-A13D-2D12-8274-900E0A48A483}"/>
              </a:ext>
            </a:extLst>
          </p:cNvPr>
          <p:cNvSpPr/>
          <p:nvPr/>
        </p:nvSpPr>
        <p:spPr>
          <a:xfrm>
            <a:off x="259062" y="3287663"/>
            <a:ext cx="2854411" cy="364600"/>
          </a:xfrm>
          <a:prstGeom prst="roundRect">
            <a:avLst>
              <a:gd name="adj" fmla="val 19763"/>
            </a:avLst>
          </a:prstGeom>
          <a:solidFill>
            <a:schemeClr val="accent6">
              <a:lumMod val="60000"/>
              <a:lumOff val="40000"/>
              <a:alpha val="70196"/>
            </a:schemeClr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Emma</a:t>
            </a:r>
            <a:r>
              <a:rPr lang="zh-CN" altLang="en-US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HK" altLang="zh-CN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brushed </a:t>
            </a:r>
            <a:r>
              <a:rPr lang="en-HK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 teeth</a:t>
            </a: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FD81B30-1349-E976-77CC-EA541C7FC5EB}"/>
              </a:ext>
            </a:extLst>
          </p:cNvPr>
          <p:cNvGrpSpPr/>
          <p:nvPr/>
        </p:nvGrpSpPr>
        <p:grpSpPr>
          <a:xfrm>
            <a:off x="4092134" y="3692544"/>
            <a:ext cx="3925185" cy="389259"/>
            <a:chOff x="3050400" y="4892364"/>
            <a:chExt cx="3925185" cy="389259"/>
          </a:xfrm>
        </p:grpSpPr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A3AC2AE8-CEE8-7BFF-DD9E-275D803DAF62}"/>
                </a:ext>
              </a:extLst>
            </p:cNvPr>
            <p:cNvSpPr/>
            <p:nvPr/>
          </p:nvSpPr>
          <p:spPr>
            <a:xfrm>
              <a:off x="3050400" y="4917023"/>
              <a:ext cx="3814844" cy="364600"/>
            </a:xfrm>
            <a:prstGeom prst="roundRect">
              <a:avLst>
                <a:gd name="adj" fmla="val 25624"/>
              </a:avLst>
            </a:prstGeom>
            <a:solidFill>
              <a:schemeClr val="accent5">
                <a:lumMod val="60000"/>
                <a:lumOff val="40000"/>
                <a:alpha val="50196"/>
              </a:schemeClr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D01D654-D766-DAF2-A139-E43D22D6B8E0}"/>
                </a:ext>
              </a:extLst>
            </p:cNvPr>
            <p:cNvSpPr txBox="1"/>
            <p:nvPr/>
          </p:nvSpPr>
          <p:spPr>
            <a:xfrm>
              <a:off x="3579021" y="4904249"/>
              <a:ext cx="339656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Emma</a:t>
              </a:r>
              <a:r>
                <a:rPr lang="zh-CN" alt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made a steak in the kitchen</a:t>
              </a:r>
              <a:endPara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3770B02B-ED4E-5AEA-9D75-F212C7584FA9}"/>
                    </a:ext>
                  </a:extLst>
                </p:cNvPr>
                <p:cNvSpPr txBox="1"/>
                <p:nvPr/>
              </p:nvSpPr>
              <p:spPr>
                <a:xfrm>
                  <a:off x="3094793" y="4892364"/>
                  <a:ext cx="74022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E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altLang="zh-CN" sz="1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</a:t>
                  </a:r>
                  <a:r>
                    <a:rPr lang="zh-CN" altLang="en-US" sz="1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3770B02B-ED4E-5AEA-9D75-F212C7584F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4793" y="4892364"/>
                  <a:ext cx="740224" cy="369332"/>
                </a:xfrm>
                <a:prstGeom prst="rect">
                  <a:avLst/>
                </a:prstGeom>
                <a:blipFill>
                  <a:blip r:embed="rId6"/>
                  <a:stretch>
                    <a:fillRect t="-6667"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03F1CEF6-9E1C-0BD9-ED7E-6786F89221D0}"/>
                </a:ext>
              </a:extLst>
            </p:cNvPr>
            <p:cNvCxnSpPr/>
            <p:nvPr/>
          </p:nvCxnSpPr>
          <p:spPr>
            <a:xfrm>
              <a:off x="3655783" y="4917023"/>
              <a:ext cx="0" cy="3646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37125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>
            <a:spLocks noGrp="1"/>
          </p:cNvSpPr>
          <p:nvPr>
            <p:ph type="title"/>
          </p:nvPr>
        </p:nvSpPr>
        <p:spPr>
          <a:xfrm>
            <a:off x="418873" y="565023"/>
            <a:ext cx="10515600" cy="572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t" anchorCtr="0">
            <a:noAutofit/>
          </a:bodyPr>
          <a:lstStyle/>
          <a:p>
            <a:r>
              <a:rPr lang="en-US" altLang="zh-CN" dirty="0"/>
              <a:t>4</a:t>
            </a:r>
            <a:r>
              <a:rPr lang="en" dirty="0"/>
              <a:t>. </a:t>
            </a:r>
            <a:r>
              <a:rPr lang="en-US" altLang="zh-CN" dirty="0"/>
              <a:t>Framework</a:t>
            </a:r>
            <a:r>
              <a:rPr lang="en" dirty="0"/>
              <a:t>:</a:t>
            </a:r>
            <a:r>
              <a:rPr lang="zh-CN" altLang="en-US" dirty="0"/>
              <a:t> </a:t>
            </a:r>
            <a:r>
              <a:rPr lang="en-US" altLang="zh-CN" dirty="0"/>
              <a:t>ATE</a:t>
            </a:r>
            <a:endParaRPr dirty="0"/>
          </a:p>
        </p:txBody>
      </p:sp>
      <p:sp>
        <p:nvSpPr>
          <p:cNvPr id="111" name="Google Shape;111;p19"/>
          <p:cNvSpPr txBox="1">
            <a:spLocks noGrp="1"/>
          </p:cNvSpPr>
          <p:nvPr>
            <p:ph type="sldNum" idx="12"/>
          </p:nvPr>
        </p:nvSpPr>
        <p:spPr>
          <a:xfrm>
            <a:off x="9268800" y="280313"/>
            <a:ext cx="2421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r>
              <a:rPr lang="en" dirty="0"/>
              <a:t>Page </a:t>
            </a:r>
            <a:fld id="{00000000-1234-1234-1234-123412341234}" type="slidenum">
              <a:rPr lang="en"/>
              <a:pPr/>
              <a:t>14</a:t>
            </a:fld>
            <a:endParaRPr dirty="0"/>
          </a:p>
        </p:txBody>
      </p:sp>
      <p:sp>
        <p:nvSpPr>
          <p:cNvPr id="49" name="Google Shape;116;p19">
            <a:extLst>
              <a:ext uri="{FF2B5EF4-FFF2-40B4-BE49-F238E27FC236}">
                <a16:creationId xmlns:a16="http://schemas.microsoft.com/office/drawing/2014/main" id="{60C037AF-B77D-1AC2-E2B5-4B42D745FA2B}"/>
              </a:ext>
            </a:extLst>
          </p:cNvPr>
          <p:cNvSpPr txBox="1"/>
          <p:nvPr/>
        </p:nvSpPr>
        <p:spPr>
          <a:xfrm>
            <a:off x="999395" y="4187311"/>
            <a:ext cx="10378887" cy="172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US" altLang="zh-CN" sz="2400" b="1" dirty="0"/>
              <a:t>Compute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Average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Treatment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Effect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(ATE):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altLang="zh-CN" sz="2400" dirty="0"/>
              <a:t>With</a:t>
            </a:r>
            <a:r>
              <a:rPr lang="zh-CN" altLang="en-US" sz="2400" dirty="0"/>
              <a:t> </a:t>
            </a:r>
            <a:r>
              <a:rPr lang="en-US" altLang="zh-CN" sz="2400" dirty="0"/>
              <a:t>a</a:t>
            </a:r>
            <a:r>
              <a:rPr lang="zh-CN" altLang="en-US" sz="2400" dirty="0"/>
              <a:t> </a:t>
            </a:r>
            <a:r>
              <a:rPr lang="en-US" altLang="zh-CN" sz="2400" dirty="0"/>
              <a:t>matched</a:t>
            </a:r>
            <a:r>
              <a:rPr lang="zh-CN" altLang="en-US" sz="2400" dirty="0"/>
              <a:t> </a:t>
            </a:r>
            <a:r>
              <a:rPr lang="en-US" altLang="zh-CN" sz="2400" dirty="0"/>
              <a:t>set</a:t>
            </a:r>
            <a:r>
              <a:rPr lang="zh-CN" altLang="en-US" sz="2400" dirty="0"/>
              <a:t> </a:t>
            </a:r>
            <a:r>
              <a:rPr lang="en-US" altLang="zh-CN" sz="2400" dirty="0"/>
              <a:t>of</a:t>
            </a:r>
            <a:r>
              <a:rPr lang="zh-CN" altLang="en-US" sz="2400" dirty="0"/>
              <a:t> </a:t>
            </a:r>
            <a:r>
              <a:rPr lang="en-US" altLang="zh-CN" sz="2400" dirty="0"/>
              <a:t>interventions</a:t>
            </a:r>
            <a:r>
              <a:rPr lang="zh-CN" altLang="en-US" sz="2400" dirty="0"/>
              <a:t> </a:t>
            </a:r>
            <a:r>
              <a:rPr lang="en-US" altLang="zh-CN" sz="2400" dirty="0"/>
              <a:t>A’,</a:t>
            </a:r>
            <a:r>
              <a:rPr lang="zh-CN" altLang="en-US" sz="2400" dirty="0"/>
              <a:t> </a:t>
            </a:r>
            <a:r>
              <a:rPr lang="en-US" altLang="zh-CN" sz="2400" dirty="0"/>
              <a:t>we</a:t>
            </a:r>
            <a:r>
              <a:rPr lang="zh-CN" altLang="en-US" sz="2400" dirty="0"/>
              <a:t> </a:t>
            </a:r>
            <a:r>
              <a:rPr lang="en-US" altLang="zh-CN" sz="2400" dirty="0"/>
              <a:t>can</a:t>
            </a:r>
            <a:r>
              <a:rPr lang="zh-CN" altLang="en-US" sz="2400" dirty="0"/>
              <a:t> </a:t>
            </a:r>
            <a:r>
              <a:rPr lang="en-US" altLang="zh-CN" sz="2400" dirty="0"/>
              <a:t>rewrite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ATE</a:t>
            </a:r>
            <a:r>
              <a:rPr lang="zh-CN" altLang="en-US" sz="2400" dirty="0"/>
              <a:t> </a:t>
            </a:r>
            <a:r>
              <a:rPr lang="en-US" altLang="zh-CN" sz="2400" dirty="0"/>
              <a:t>formula</a:t>
            </a:r>
            <a:r>
              <a:rPr lang="zh-CN" altLang="en-US" sz="2400" dirty="0"/>
              <a:t> </a:t>
            </a:r>
            <a:r>
              <a:rPr lang="en-US" altLang="zh-CN" sz="2400" dirty="0"/>
              <a:t>as</a:t>
            </a:r>
            <a:r>
              <a:rPr lang="zh-CN" altLang="en-US" sz="2400" dirty="0"/>
              <a:t> </a:t>
            </a:r>
            <a:r>
              <a:rPr lang="en-US" altLang="zh-CN" sz="2400" dirty="0"/>
              <a:t>follow: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altLang="zh-CN" sz="24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E39B531-F037-7562-E8B4-1B7C7AAFC2F3}"/>
              </a:ext>
            </a:extLst>
          </p:cNvPr>
          <p:cNvGrpSpPr/>
          <p:nvPr/>
        </p:nvGrpSpPr>
        <p:grpSpPr>
          <a:xfrm flipH="1">
            <a:off x="3501158" y="2074724"/>
            <a:ext cx="549984" cy="1390599"/>
            <a:chOff x="10388626" y="3583736"/>
            <a:chExt cx="549984" cy="1390599"/>
          </a:xfrm>
        </p:grpSpPr>
        <p:sp>
          <p:nvSpPr>
            <p:cNvPr id="3" name="Down Arrow 2">
              <a:extLst>
                <a:ext uri="{FF2B5EF4-FFF2-40B4-BE49-F238E27FC236}">
                  <a16:creationId xmlns:a16="http://schemas.microsoft.com/office/drawing/2014/main" id="{57978AB1-8880-1905-C7A8-BF43984EA089}"/>
                </a:ext>
              </a:extLst>
            </p:cNvPr>
            <p:cNvSpPr/>
            <p:nvPr/>
          </p:nvSpPr>
          <p:spPr>
            <a:xfrm>
              <a:off x="10517461" y="3583737"/>
              <a:ext cx="421149" cy="1283914"/>
            </a:xfrm>
            <a:prstGeom prst="downArrow">
              <a:avLst>
                <a:gd name="adj1" fmla="val 40637"/>
                <a:gd name="adj2" fmla="val 70844"/>
              </a:avLst>
            </a:prstGeom>
            <a:solidFill>
              <a:srgbClr val="9DC3E6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1BA9C32-1391-E54A-FBC9-09B140F76494}"/>
                </a:ext>
              </a:extLst>
            </p:cNvPr>
            <p:cNvSpPr/>
            <p:nvPr/>
          </p:nvSpPr>
          <p:spPr>
            <a:xfrm>
              <a:off x="10388626" y="3583736"/>
              <a:ext cx="339409" cy="13905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AD9B5FB-803F-F732-B17B-3BD71D1DA162}"/>
              </a:ext>
            </a:extLst>
          </p:cNvPr>
          <p:cNvSpPr txBox="1"/>
          <p:nvPr/>
        </p:nvSpPr>
        <p:spPr>
          <a:xfrm>
            <a:off x="2935806" y="3197651"/>
            <a:ext cx="60979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F6BCBE3-2B3E-B7C5-5E5E-EFE1546F0474}"/>
              </a:ext>
            </a:extLst>
          </p:cNvPr>
          <p:cNvSpPr/>
          <p:nvPr/>
        </p:nvSpPr>
        <p:spPr>
          <a:xfrm>
            <a:off x="3822407" y="1618751"/>
            <a:ext cx="4152081" cy="1726973"/>
          </a:xfrm>
          <a:prstGeom prst="roundRect">
            <a:avLst>
              <a:gd name="adj" fmla="val 8009"/>
            </a:avLst>
          </a:prstGeom>
          <a:noFill/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35363E0-D6AE-4FAE-90A0-FAE4CF08A80F}"/>
              </a:ext>
            </a:extLst>
          </p:cNvPr>
          <p:cNvGrpSpPr/>
          <p:nvPr/>
        </p:nvGrpSpPr>
        <p:grpSpPr>
          <a:xfrm>
            <a:off x="3986289" y="2855043"/>
            <a:ext cx="3814844" cy="393991"/>
            <a:chOff x="3050400" y="4892364"/>
            <a:chExt cx="3814844" cy="393991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904EF059-9703-3B3E-6830-A2FF535154AB}"/>
                </a:ext>
              </a:extLst>
            </p:cNvPr>
            <p:cNvSpPr/>
            <p:nvPr/>
          </p:nvSpPr>
          <p:spPr>
            <a:xfrm>
              <a:off x="3050400" y="4911627"/>
              <a:ext cx="3814844" cy="364600"/>
            </a:xfrm>
            <a:prstGeom prst="roundRect">
              <a:avLst>
                <a:gd name="adj" fmla="val 25624"/>
              </a:avLst>
            </a:prstGeom>
            <a:solidFill>
              <a:schemeClr val="accent5">
                <a:lumMod val="60000"/>
                <a:lumOff val="40000"/>
                <a:alpha val="50196"/>
              </a:schemeClr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FF0E81A-EAEF-6A1E-0299-C9ACA15E1261}"/>
                </a:ext>
              </a:extLst>
            </p:cNvPr>
            <p:cNvSpPr txBox="1"/>
            <p:nvPr/>
          </p:nvSpPr>
          <p:spPr>
            <a:xfrm>
              <a:off x="3738909" y="4917023"/>
              <a:ext cx="300214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Emma</a:t>
              </a:r>
              <a:r>
                <a:rPr lang="zh-CN" alt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felt</a:t>
              </a:r>
              <a:r>
                <a:rPr lang="zh-CN" alt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hungry</a:t>
              </a:r>
              <a:endPara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99E97A5B-1CE1-1E9B-3F9F-EDF839F24AC3}"/>
                    </a:ext>
                  </a:extLst>
                </p:cNvPr>
                <p:cNvSpPr txBox="1"/>
                <p:nvPr/>
              </p:nvSpPr>
              <p:spPr>
                <a:xfrm>
                  <a:off x="3094793" y="4892364"/>
                  <a:ext cx="74022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E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altLang="zh-CN" sz="1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</a:t>
                  </a:r>
                  <a:r>
                    <a:rPr lang="zh-CN" altLang="en-US" sz="1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99E97A5B-1CE1-1E9B-3F9F-EDF839F24A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4793" y="4892364"/>
                  <a:ext cx="740224" cy="369332"/>
                </a:xfrm>
                <a:prstGeom prst="rect">
                  <a:avLst/>
                </a:prstGeom>
                <a:blipFill>
                  <a:blip r:embed="rId3"/>
                  <a:stretch>
                    <a:fillRect t="-6667"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5FF5AF6-DD3C-7E05-17C7-C555CCA0C793}"/>
                </a:ext>
              </a:extLst>
            </p:cNvPr>
            <p:cNvCxnSpPr/>
            <p:nvPr/>
          </p:nvCxnSpPr>
          <p:spPr>
            <a:xfrm>
              <a:off x="3667658" y="4917023"/>
              <a:ext cx="0" cy="3646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A2040A3-4BAD-CB0D-E8A3-138B2DC0D4E2}"/>
              </a:ext>
            </a:extLst>
          </p:cNvPr>
          <p:cNvGrpSpPr/>
          <p:nvPr/>
        </p:nvGrpSpPr>
        <p:grpSpPr>
          <a:xfrm>
            <a:off x="3992818" y="2352188"/>
            <a:ext cx="3814844" cy="393991"/>
            <a:chOff x="3050400" y="4892364"/>
            <a:chExt cx="3814844" cy="393991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AF5469F8-24E2-30AA-B331-665D934F8B26}"/>
                </a:ext>
              </a:extLst>
            </p:cNvPr>
            <p:cNvSpPr/>
            <p:nvPr/>
          </p:nvSpPr>
          <p:spPr>
            <a:xfrm>
              <a:off x="3050400" y="4917023"/>
              <a:ext cx="3814844" cy="364600"/>
            </a:xfrm>
            <a:prstGeom prst="roundRect">
              <a:avLst>
                <a:gd name="adj" fmla="val 25624"/>
              </a:avLst>
            </a:prstGeom>
            <a:solidFill>
              <a:srgbClr val="9DC3E6">
                <a:alpha val="21961"/>
              </a:srgbClr>
            </a:solidFill>
            <a:ln w="1905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6DD88E4-C3C7-76CC-13D0-22D1A69815CB}"/>
                </a:ext>
              </a:extLst>
            </p:cNvPr>
            <p:cNvSpPr txBox="1"/>
            <p:nvPr/>
          </p:nvSpPr>
          <p:spPr>
            <a:xfrm>
              <a:off x="3738909" y="4917023"/>
              <a:ext cx="300214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8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Emma</a:t>
              </a:r>
              <a:r>
                <a:rPr lang="zh-CN" altLang="en-US" sz="18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exercised</a:t>
              </a:r>
              <a:r>
                <a:rPr lang="zh-CN" altLang="en-US" sz="18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for</a:t>
              </a:r>
              <a:r>
                <a:rPr lang="zh-CN" altLang="en-US" sz="18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zh-CN" altLang="en-US" sz="18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while</a:t>
              </a:r>
              <a:endParaRPr lang="en-US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A3FB9210-2BE1-CDEF-DA05-025F0326A160}"/>
                    </a:ext>
                  </a:extLst>
                </p:cNvPr>
                <p:cNvSpPr txBox="1"/>
                <p:nvPr/>
              </p:nvSpPr>
              <p:spPr>
                <a:xfrm>
                  <a:off x="3082918" y="4892364"/>
                  <a:ext cx="74022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80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E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altLang="zh-CN" sz="18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b>
                      </m:sSub>
                    </m:oMath>
                  </a14:m>
                  <a:r>
                    <a:rPr lang="en-US" altLang="zh-CN" sz="1800" dirty="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</a:t>
                  </a:r>
                  <a:r>
                    <a:rPr lang="zh-CN" altLang="en-US" sz="1800" dirty="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en-US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A3FB9210-2BE1-CDEF-DA05-025F0326A1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2918" y="4892364"/>
                  <a:ext cx="740224" cy="369332"/>
                </a:xfrm>
                <a:prstGeom prst="rect">
                  <a:avLst/>
                </a:prstGeom>
                <a:blipFill>
                  <a:blip r:embed="rId4"/>
                  <a:stretch>
                    <a:fillRect t="-10000"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5E08634-FE8B-3E35-761F-393B03DC3B1F}"/>
                </a:ext>
              </a:extLst>
            </p:cNvPr>
            <p:cNvCxnSpPr/>
            <p:nvPr/>
          </p:nvCxnSpPr>
          <p:spPr>
            <a:xfrm>
              <a:off x="3655783" y="4917023"/>
              <a:ext cx="0" cy="364600"/>
            </a:xfrm>
            <a:prstGeom prst="line">
              <a:avLst/>
            </a:prstGeom>
            <a:ln w="1905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3AB39D6-3A04-55E4-0577-E5D29F9AF41F}"/>
              </a:ext>
            </a:extLst>
          </p:cNvPr>
          <p:cNvGrpSpPr/>
          <p:nvPr/>
        </p:nvGrpSpPr>
        <p:grpSpPr>
          <a:xfrm>
            <a:off x="3961936" y="3529913"/>
            <a:ext cx="3925185" cy="389259"/>
            <a:chOff x="3050400" y="4892364"/>
            <a:chExt cx="3925185" cy="389259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7BEC9BDE-EB0B-34C5-3C80-563DDD5E7D06}"/>
                </a:ext>
              </a:extLst>
            </p:cNvPr>
            <p:cNvSpPr/>
            <p:nvPr/>
          </p:nvSpPr>
          <p:spPr>
            <a:xfrm>
              <a:off x="3050400" y="4917023"/>
              <a:ext cx="3814844" cy="364600"/>
            </a:xfrm>
            <a:prstGeom prst="roundRect">
              <a:avLst>
                <a:gd name="adj" fmla="val 25624"/>
              </a:avLst>
            </a:prstGeom>
            <a:solidFill>
              <a:schemeClr val="accent5">
                <a:lumMod val="60000"/>
                <a:lumOff val="40000"/>
                <a:alpha val="50196"/>
              </a:schemeClr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B245768-56F1-B5E4-8B96-7CFCE77594D5}"/>
                </a:ext>
              </a:extLst>
            </p:cNvPr>
            <p:cNvSpPr txBox="1"/>
            <p:nvPr/>
          </p:nvSpPr>
          <p:spPr>
            <a:xfrm>
              <a:off x="3579021" y="4904249"/>
              <a:ext cx="339656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Emma</a:t>
              </a:r>
              <a:r>
                <a:rPr lang="zh-CN" alt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made a steak in the kitchen</a:t>
              </a:r>
              <a:endPara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DA885F2D-6217-693D-AFBB-1D9624FF238E}"/>
                    </a:ext>
                  </a:extLst>
                </p:cNvPr>
                <p:cNvSpPr txBox="1"/>
                <p:nvPr/>
              </p:nvSpPr>
              <p:spPr>
                <a:xfrm>
                  <a:off x="3094793" y="4892364"/>
                  <a:ext cx="74022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E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altLang="zh-CN" sz="1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</a:t>
                  </a:r>
                  <a:r>
                    <a:rPr lang="zh-CN" altLang="en-US" sz="1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DA885F2D-6217-693D-AFBB-1D9624FF23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4793" y="4892364"/>
                  <a:ext cx="740224" cy="369332"/>
                </a:xfrm>
                <a:prstGeom prst="rect">
                  <a:avLst/>
                </a:prstGeom>
                <a:blipFill>
                  <a:blip r:embed="rId5"/>
                  <a:stretch>
                    <a:fillRect t="-3226" b="-193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A94166D-F4ED-86D2-3DEE-A18D0217E63C}"/>
                </a:ext>
              </a:extLst>
            </p:cNvPr>
            <p:cNvCxnSpPr/>
            <p:nvPr/>
          </p:nvCxnSpPr>
          <p:spPr>
            <a:xfrm>
              <a:off x="3655783" y="4917023"/>
              <a:ext cx="0" cy="3646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01BDBF7B-E2A8-389F-9743-24DD8DF2CAB3}"/>
              </a:ext>
            </a:extLst>
          </p:cNvPr>
          <p:cNvSpPr txBox="1"/>
          <p:nvPr/>
        </p:nvSpPr>
        <p:spPr>
          <a:xfrm>
            <a:off x="4075849" y="1964058"/>
            <a:ext cx="38148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95D9B51-792E-C1D8-5A07-F619B6D48BC5}"/>
              </a:ext>
            </a:extLst>
          </p:cNvPr>
          <p:cNvGrpSpPr/>
          <p:nvPr/>
        </p:nvGrpSpPr>
        <p:grpSpPr>
          <a:xfrm>
            <a:off x="3990641" y="1697636"/>
            <a:ext cx="3814844" cy="393991"/>
            <a:chOff x="3050400" y="4892364"/>
            <a:chExt cx="3814844" cy="393991"/>
          </a:xfrm>
        </p:grpSpPr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ED6A8B1A-889F-0988-BF7E-2DF47CFCCFCE}"/>
                </a:ext>
              </a:extLst>
            </p:cNvPr>
            <p:cNvSpPr/>
            <p:nvPr/>
          </p:nvSpPr>
          <p:spPr>
            <a:xfrm>
              <a:off x="3050400" y="4917023"/>
              <a:ext cx="3814844" cy="364600"/>
            </a:xfrm>
            <a:prstGeom prst="roundRect">
              <a:avLst>
                <a:gd name="adj" fmla="val 25624"/>
              </a:avLst>
            </a:prstGeom>
            <a:solidFill>
              <a:srgbClr val="9DC3E6">
                <a:alpha val="21961"/>
              </a:srgbClr>
            </a:solidFill>
            <a:ln w="1905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BE3B833-79BB-EC91-7398-ACD49088C997}"/>
                </a:ext>
              </a:extLst>
            </p:cNvPr>
            <p:cNvSpPr txBox="1"/>
            <p:nvPr/>
          </p:nvSpPr>
          <p:spPr>
            <a:xfrm>
              <a:off x="3548905" y="4917023"/>
              <a:ext cx="300214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8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</a:t>
              </a:r>
              <a:endParaRPr lang="en-US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0D8C7B52-8109-7EEB-44F3-EF9F2984E031}"/>
                    </a:ext>
                  </a:extLst>
                </p:cNvPr>
                <p:cNvSpPr txBox="1"/>
                <p:nvPr/>
              </p:nvSpPr>
              <p:spPr>
                <a:xfrm>
                  <a:off x="3082918" y="4892364"/>
                  <a:ext cx="74022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80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E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altLang="zh-CN" sz="1800" dirty="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</a:t>
                  </a:r>
                  <a:r>
                    <a:rPr lang="zh-CN" altLang="en-US" sz="1800" dirty="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en-US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0D8C7B52-8109-7EEB-44F3-EF9F2984E0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2918" y="4892364"/>
                  <a:ext cx="740224" cy="369332"/>
                </a:xfrm>
                <a:prstGeom prst="rect">
                  <a:avLst/>
                </a:prstGeom>
                <a:blipFill>
                  <a:blip r:embed="rId6"/>
                  <a:stretch>
                    <a:fillRect t="-6667"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303C20A-8EB2-B043-1910-0DA0EB925B6A}"/>
                </a:ext>
              </a:extLst>
            </p:cNvPr>
            <p:cNvCxnSpPr/>
            <p:nvPr/>
          </p:nvCxnSpPr>
          <p:spPr>
            <a:xfrm>
              <a:off x="3655783" y="4917023"/>
              <a:ext cx="0" cy="364600"/>
            </a:xfrm>
            <a:prstGeom prst="line">
              <a:avLst/>
            </a:prstGeom>
            <a:ln w="1905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E71C7257-28CD-4692-DB4B-2EB92932C878}"/>
              </a:ext>
            </a:extLst>
          </p:cNvPr>
          <p:cNvSpPr txBox="1"/>
          <p:nvPr/>
        </p:nvSpPr>
        <p:spPr>
          <a:xfrm>
            <a:off x="5125406" y="1145375"/>
            <a:ext cx="17296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Event Timeline</a:t>
            </a:r>
            <a:endParaRPr lang="en-US" b="1" dirty="0"/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515C0B04-EDC4-5CD6-88C1-BA88C892C616}"/>
              </a:ext>
            </a:extLst>
          </p:cNvPr>
          <p:cNvSpPr/>
          <p:nvPr/>
        </p:nvSpPr>
        <p:spPr>
          <a:xfrm>
            <a:off x="9178468" y="1582531"/>
            <a:ext cx="2854411" cy="364600"/>
          </a:xfrm>
          <a:prstGeom prst="roundRect">
            <a:avLst>
              <a:gd name="adj" fmla="val 19763"/>
            </a:avLst>
          </a:prstGeom>
          <a:solidFill>
            <a:srgbClr val="F4B183">
              <a:alpha val="32941"/>
            </a:srgbClr>
          </a:solidFill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Bob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felt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sad.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8BB4D6DA-7CBD-E525-957C-8E41217A5A1B}"/>
              </a:ext>
            </a:extLst>
          </p:cNvPr>
          <p:cNvSpPr/>
          <p:nvPr/>
        </p:nvSpPr>
        <p:spPr>
          <a:xfrm>
            <a:off x="9178468" y="2082780"/>
            <a:ext cx="2854411" cy="364600"/>
          </a:xfrm>
          <a:prstGeom prst="roundRect">
            <a:avLst>
              <a:gd name="adj" fmla="val 19763"/>
            </a:avLst>
          </a:prstGeom>
          <a:solidFill>
            <a:srgbClr val="F4B183">
              <a:alpha val="33333"/>
            </a:srgbClr>
          </a:solidFill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Emma washed her face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7964606-A900-C60C-D808-3A1234991EC0}"/>
              </a:ext>
            </a:extLst>
          </p:cNvPr>
          <p:cNvSpPr txBox="1"/>
          <p:nvPr/>
        </p:nvSpPr>
        <p:spPr>
          <a:xfrm>
            <a:off x="9797501" y="1145375"/>
            <a:ext cx="15524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Interventions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06C7942A-F66D-0D8D-21F4-EE2977D1890B}"/>
              </a:ext>
            </a:extLst>
          </p:cNvPr>
          <p:cNvSpPr/>
          <p:nvPr/>
        </p:nvSpPr>
        <p:spPr>
          <a:xfrm>
            <a:off x="9189767" y="2559056"/>
            <a:ext cx="2854411" cy="364600"/>
          </a:xfrm>
          <a:prstGeom prst="roundRect">
            <a:avLst>
              <a:gd name="adj" fmla="val 19763"/>
            </a:avLst>
          </a:prstGeom>
          <a:solidFill>
            <a:srgbClr val="F4B183">
              <a:alpha val="70196"/>
            </a:srgbClr>
          </a:solidFill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Emma felt</a:t>
            </a:r>
            <a:r>
              <a:rPr lang="zh-CN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sad.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AE6C929-78A9-3843-9009-25D2469A52DA}"/>
              </a:ext>
            </a:extLst>
          </p:cNvPr>
          <p:cNvSpPr txBox="1"/>
          <p:nvPr/>
        </p:nvSpPr>
        <p:spPr>
          <a:xfrm>
            <a:off x="232503" y="1145375"/>
            <a:ext cx="25884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Covariates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76ADBA1F-2CBA-BAE6-F883-ED43B255D8AC}"/>
              </a:ext>
            </a:extLst>
          </p:cNvPr>
          <p:cNvSpPr/>
          <p:nvPr/>
        </p:nvSpPr>
        <p:spPr>
          <a:xfrm>
            <a:off x="117565" y="1653207"/>
            <a:ext cx="2854411" cy="364600"/>
          </a:xfrm>
          <a:prstGeom prst="roundRect">
            <a:avLst>
              <a:gd name="adj" fmla="val 19763"/>
            </a:avLst>
          </a:prstGeom>
          <a:solidFill>
            <a:schemeClr val="accent6">
              <a:lumMod val="60000"/>
              <a:lumOff val="40000"/>
              <a:alpha val="70152"/>
            </a:schemeClr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Emma got up early.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F6B9B917-A26E-2266-A741-2ACCD3E07EA7}"/>
              </a:ext>
            </a:extLst>
          </p:cNvPr>
          <p:cNvSpPr/>
          <p:nvPr/>
        </p:nvSpPr>
        <p:spPr>
          <a:xfrm>
            <a:off x="117565" y="2153456"/>
            <a:ext cx="2854411" cy="364600"/>
          </a:xfrm>
          <a:prstGeom prst="roundRect">
            <a:avLst>
              <a:gd name="adj" fmla="val 19763"/>
            </a:avLst>
          </a:prstGeom>
          <a:solidFill>
            <a:schemeClr val="accent6">
              <a:lumMod val="60000"/>
              <a:lumOff val="40000"/>
              <a:alpha val="70152"/>
            </a:schemeClr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Emma washed her face.</a:t>
            </a:r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A8A4F927-DBC7-5749-0686-E0F83CDD1189}"/>
              </a:ext>
            </a:extLst>
          </p:cNvPr>
          <p:cNvSpPr/>
          <p:nvPr/>
        </p:nvSpPr>
        <p:spPr>
          <a:xfrm>
            <a:off x="128864" y="2629732"/>
            <a:ext cx="2854411" cy="364600"/>
          </a:xfrm>
          <a:prstGeom prst="roundRect">
            <a:avLst>
              <a:gd name="adj" fmla="val 19763"/>
            </a:avLst>
          </a:prstGeom>
          <a:solidFill>
            <a:schemeClr val="accent6">
              <a:lumMod val="60000"/>
              <a:lumOff val="40000"/>
              <a:alpha val="70196"/>
            </a:schemeClr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Emma</a:t>
            </a:r>
            <a:r>
              <a:rPr lang="zh-CN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rode</a:t>
            </a:r>
            <a:r>
              <a:rPr lang="zh-CN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</a:t>
            </a:r>
            <a:r>
              <a:rPr lang="zh-CN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bike.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0FADED1E-ABB5-B800-9797-CE2A9407A183}"/>
              </a:ext>
            </a:extLst>
          </p:cNvPr>
          <p:cNvCxnSpPr>
            <a:cxnSpLocks/>
          </p:cNvCxnSpPr>
          <p:nvPr/>
        </p:nvCxnSpPr>
        <p:spPr>
          <a:xfrm flipH="1">
            <a:off x="2983275" y="1751786"/>
            <a:ext cx="820957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BBBE5E09-B9A9-F68E-F6BD-E80C4A4011E6}"/>
              </a:ext>
            </a:extLst>
          </p:cNvPr>
          <p:cNvSpPr txBox="1"/>
          <p:nvPr/>
        </p:nvSpPr>
        <p:spPr>
          <a:xfrm>
            <a:off x="1997161" y="1144665"/>
            <a:ext cx="30371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en-US" altLang="zh-CN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Multistamp</a:t>
            </a:r>
            <a:r>
              <a:rPr lang="zh-CN" alt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Covariate</a:t>
            </a:r>
            <a:r>
              <a:rPr lang="zh-CN" alt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Sampling</a:t>
            </a:r>
            <a:r>
              <a:rPr lang="zh-CN" alt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4CA925A7-7457-1550-DAF1-D7C75001C274}"/>
              </a:ext>
            </a:extLst>
          </p:cNvPr>
          <p:cNvCxnSpPr>
            <a:cxnSpLocks/>
          </p:cNvCxnSpPr>
          <p:nvPr/>
        </p:nvCxnSpPr>
        <p:spPr>
          <a:xfrm>
            <a:off x="8001176" y="1750425"/>
            <a:ext cx="1177292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16407F9F-8670-2DBD-2E32-040501244EC4}"/>
              </a:ext>
            </a:extLst>
          </p:cNvPr>
          <p:cNvSpPr txBox="1"/>
          <p:nvPr/>
        </p:nvSpPr>
        <p:spPr>
          <a:xfrm>
            <a:off x="7157172" y="1144665"/>
            <a:ext cx="30371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 Intervention Generation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Left Brace 85">
            <a:extLst>
              <a:ext uri="{FF2B5EF4-FFF2-40B4-BE49-F238E27FC236}">
                <a16:creationId xmlns:a16="http://schemas.microsoft.com/office/drawing/2014/main" id="{26062601-9BA1-257B-07C8-FC97EE7D07FA}"/>
              </a:ext>
            </a:extLst>
          </p:cNvPr>
          <p:cNvSpPr/>
          <p:nvPr/>
        </p:nvSpPr>
        <p:spPr>
          <a:xfrm>
            <a:off x="8989062" y="2550550"/>
            <a:ext cx="210803" cy="86302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90546627-EC7C-4203-6573-1A379F91DAD9}"/>
              </a:ext>
            </a:extLst>
          </p:cNvPr>
          <p:cNvSpPr txBox="1"/>
          <p:nvPr/>
        </p:nvSpPr>
        <p:spPr>
          <a:xfrm>
            <a:off x="6998924" y="2868857"/>
            <a:ext cx="30371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 Matched</a:t>
            </a:r>
          </a:p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Interventions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Rounded Rectangle 87">
            <a:extLst>
              <a:ext uri="{FF2B5EF4-FFF2-40B4-BE49-F238E27FC236}">
                <a16:creationId xmlns:a16="http://schemas.microsoft.com/office/drawing/2014/main" id="{190D6684-C0C5-C43D-3AF6-5C2E46C9C20E}"/>
              </a:ext>
            </a:extLst>
          </p:cNvPr>
          <p:cNvSpPr/>
          <p:nvPr/>
        </p:nvSpPr>
        <p:spPr>
          <a:xfrm>
            <a:off x="9207391" y="3025079"/>
            <a:ext cx="2854411" cy="364600"/>
          </a:xfrm>
          <a:prstGeom prst="roundRect">
            <a:avLst>
              <a:gd name="adj" fmla="val 19763"/>
            </a:avLst>
          </a:prstGeom>
          <a:solidFill>
            <a:srgbClr val="F4B183">
              <a:alpha val="70196"/>
            </a:srgbClr>
          </a:solidFill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Emma felt hungry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Rounded Rectangle 88">
            <a:extLst>
              <a:ext uri="{FF2B5EF4-FFF2-40B4-BE49-F238E27FC236}">
                <a16:creationId xmlns:a16="http://schemas.microsoft.com/office/drawing/2014/main" id="{02DCA954-25FA-82A7-9BBE-D22BDBAE1762}"/>
              </a:ext>
            </a:extLst>
          </p:cNvPr>
          <p:cNvSpPr/>
          <p:nvPr/>
        </p:nvSpPr>
        <p:spPr>
          <a:xfrm>
            <a:off x="128864" y="3125032"/>
            <a:ext cx="2854411" cy="364600"/>
          </a:xfrm>
          <a:prstGeom prst="roundRect">
            <a:avLst>
              <a:gd name="adj" fmla="val 19763"/>
            </a:avLst>
          </a:prstGeom>
          <a:solidFill>
            <a:schemeClr val="accent6">
              <a:lumMod val="60000"/>
              <a:lumOff val="40000"/>
              <a:alpha val="70196"/>
            </a:schemeClr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Emma</a:t>
            </a:r>
            <a:r>
              <a:rPr lang="zh-CN" altLang="en-US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HK" altLang="zh-CN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brushed </a:t>
            </a:r>
            <a:r>
              <a:rPr lang="en-HK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 teeth</a:t>
            </a: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4DE355EC-80FB-1DB0-5C90-8F1AC9D7439A}"/>
              </a:ext>
            </a:extLst>
          </p:cNvPr>
          <p:cNvSpPr txBox="1"/>
          <p:nvPr/>
        </p:nvSpPr>
        <p:spPr>
          <a:xfrm>
            <a:off x="7764352" y="3942329"/>
            <a:ext cx="2469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(4) Average</a:t>
            </a:r>
            <a:r>
              <a:rPr lang="zh-CN" alt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Treatment</a:t>
            </a:r>
            <a:r>
              <a:rPr lang="zh-CN" alt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</a:t>
            </a:r>
            <a:r>
              <a:rPr lang="zh-CN" alt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1400" dirty="0"/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1165D3FB-4055-7E78-B0F0-29CF14C77F97}"/>
              </a:ext>
            </a:extLst>
          </p:cNvPr>
          <p:cNvCxnSpPr>
            <a:cxnSpLocks/>
          </p:cNvCxnSpPr>
          <p:nvPr/>
        </p:nvCxnSpPr>
        <p:spPr>
          <a:xfrm>
            <a:off x="8933514" y="3380129"/>
            <a:ext cx="0" cy="58369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Elbow Connector 92">
            <a:extLst>
              <a:ext uri="{FF2B5EF4-FFF2-40B4-BE49-F238E27FC236}">
                <a16:creationId xmlns:a16="http://schemas.microsoft.com/office/drawing/2014/main" id="{3A76A45F-5616-02DF-F586-F910D93B72E2}"/>
              </a:ext>
            </a:extLst>
          </p:cNvPr>
          <p:cNvCxnSpPr>
            <a:cxnSpLocks/>
            <a:stCxn id="19" idx="2"/>
          </p:cNvCxnSpPr>
          <p:nvPr/>
        </p:nvCxnSpPr>
        <p:spPr>
          <a:xfrm rot="16200000" flipH="1">
            <a:off x="6933858" y="3166111"/>
            <a:ext cx="208244" cy="1698282"/>
          </a:xfrm>
          <a:prstGeom prst="bentConnector2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74D7CDED-9A33-7AE9-4209-EED859F5D66F}"/>
              </a:ext>
            </a:extLst>
          </p:cNvPr>
          <p:cNvCxnSpPr>
            <a:cxnSpLocks/>
          </p:cNvCxnSpPr>
          <p:nvPr/>
        </p:nvCxnSpPr>
        <p:spPr>
          <a:xfrm>
            <a:off x="7678353" y="3265621"/>
            <a:ext cx="1168950" cy="69819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5" name="Picture 94">
            <a:extLst>
              <a:ext uri="{FF2B5EF4-FFF2-40B4-BE49-F238E27FC236}">
                <a16:creationId xmlns:a16="http://schemas.microsoft.com/office/drawing/2014/main" id="{55218389-9883-907D-50EA-5D6872E530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4873" y="5239249"/>
            <a:ext cx="5943600" cy="128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640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>
            <a:spLocks noGrp="1"/>
          </p:cNvSpPr>
          <p:nvPr>
            <p:ph type="title"/>
          </p:nvPr>
        </p:nvSpPr>
        <p:spPr>
          <a:xfrm>
            <a:off x="418873" y="565023"/>
            <a:ext cx="10515600" cy="572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t" anchorCtr="0">
            <a:noAutofit/>
          </a:bodyPr>
          <a:lstStyle/>
          <a:p>
            <a:r>
              <a:rPr lang="en-US" altLang="zh-CN" dirty="0"/>
              <a:t>5</a:t>
            </a:r>
            <a:r>
              <a:rPr lang="en" dirty="0"/>
              <a:t>.</a:t>
            </a:r>
            <a:r>
              <a:rPr lang="zh-CN" altLang="en-US" dirty="0"/>
              <a:t> </a:t>
            </a:r>
            <a:r>
              <a:rPr lang="en-US" altLang="zh-CN" dirty="0"/>
              <a:t>Experiments</a:t>
            </a:r>
            <a:endParaRPr dirty="0"/>
          </a:p>
        </p:txBody>
      </p:sp>
      <p:sp>
        <p:nvSpPr>
          <p:cNvPr id="111" name="Google Shape;111;p19"/>
          <p:cNvSpPr txBox="1">
            <a:spLocks noGrp="1"/>
          </p:cNvSpPr>
          <p:nvPr>
            <p:ph type="sldNum" idx="12"/>
          </p:nvPr>
        </p:nvSpPr>
        <p:spPr>
          <a:xfrm>
            <a:off x="9268800" y="280313"/>
            <a:ext cx="2421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r>
              <a:rPr lang="en" dirty="0"/>
              <a:t>Page </a:t>
            </a:r>
            <a:fld id="{00000000-1234-1234-1234-123412341234}" type="slidenum">
              <a:rPr lang="en"/>
              <a:pPr/>
              <a:t>15</a:t>
            </a:fld>
            <a:endParaRPr dirty="0"/>
          </a:p>
        </p:txBody>
      </p:sp>
      <p:sp>
        <p:nvSpPr>
          <p:cNvPr id="30" name="Google Shape;116;p19">
            <a:extLst>
              <a:ext uri="{FF2B5EF4-FFF2-40B4-BE49-F238E27FC236}">
                <a16:creationId xmlns:a16="http://schemas.microsoft.com/office/drawing/2014/main" id="{831035F3-D76E-CF9A-D2B5-543D049CA6CD}"/>
              </a:ext>
            </a:extLst>
          </p:cNvPr>
          <p:cNvSpPr txBox="1"/>
          <p:nvPr/>
        </p:nvSpPr>
        <p:spPr>
          <a:xfrm>
            <a:off x="418872" y="1501800"/>
            <a:ext cx="10378887" cy="172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US" altLang="zh-CN" sz="2400" b="1" dirty="0"/>
              <a:t>Dataset:</a:t>
            </a:r>
            <a:r>
              <a:rPr lang="zh-CN" altLang="en-US" sz="2400" b="1" dirty="0"/>
              <a:t> </a:t>
            </a:r>
            <a:r>
              <a:rPr lang="en-HK" sz="2400" i="1" dirty="0"/>
              <a:t>Choice of Plausible Event in Sequence</a:t>
            </a:r>
            <a:r>
              <a:rPr lang="zh-CN" altLang="en-US" sz="2400" i="1" dirty="0"/>
              <a:t> </a:t>
            </a:r>
            <a:r>
              <a:rPr lang="en-US" altLang="zh-CN" sz="2400" b="1" dirty="0"/>
              <a:t>(COPES)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altLang="zh-CN" sz="2400" dirty="0"/>
              <a:t>Size:</a:t>
            </a:r>
            <a:r>
              <a:rPr lang="zh-CN" altLang="en-US" sz="2400" dirty="0"/>
              <a:t> </a:t>
            </a:r>
            <a:r>
              <a:rPr lang="en-US" altLang="zh-CN" sz="2400" dirty="0"/>
              <a:t>1360</a:t>
            </a:r>
            <a:r>
              <a:rPr lang="zh-CN" altLang="en-US" sz="2400" dirty="0"/>
              <a:t> </a:t>
            </a:r>
            <a:r>
              <a:rPr lang="en-US" altLang="zh-CN" sz="2400" dirty="0"/>
              <a:t>event</a:t>
            </a:r>
            <a:r>
              <a:rPr lang="zh-CN" altLang="en-US" sz="2400" dirty="0"/>
              <a:t> </a:t>
            </a:r>
            <a:r>
              <a:rPr lang="en-US" altLang="zh-CN" sz="2400" dirty="0"/>
              <a:t>pairs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altLang="zh-CN" sz="2400" dirty="0"/>
              <a:t>Crowd</a:t>
            </a:r>
            <a:r>
              <a:rPr lang="zh-CN" altLang="en-US" sz="2400" dirty="0"/>
              <a:t> </a:t>
            </a:r>
            <a:r>
              <a:rPr lang="en-US" altLang="zh-CN" sz="2400" dirty="0"/>
              <a:t>sourced</a:t>
            </a:r>
            <a:r>
              <a:rPr lang="zh-CN" altLang="en-US" sz="2400" dirty="0"/>
              <a:t> </a:t>
            </a:r>
            <a:r>
              <a:rPr lang="en-US" altLang="zh-CN" sz="2400" dirty="0"/>
              <a:t>on</a:t>
            </a:r>
            <a:r>
              <a:rPr lang="zh-CN" altLang="en-US" sz="2400" dirty="0"/>
              <a:t> </a:t>
            </a:r>
            <a:r>
              <a:rPr lang="en-US" altLang="zh-CN" sz="2400" dirty="0"/>
              <a:t>Amazon Mechanical Turk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altLang="zh-CN" sz="2400" dirty="0"/>
              <a:t>Event</a:t>
            </a:r>
            <a:r>
              <a:rPr lang="zh-CN" altLang="en-US" sz="2400" dirty="0"/>
              <a:t> </a:t>
            </a:r>
            <a:r>
              <a:rPr lang="en-US" altLang="zh-CN" sz="2400" dirty="0"/>
              <a:t>chains</a:t>
            </a:r>
            <a:r>
              <a:rPr lang="zh-CN" altLang="en-US" sz="2400" dirty="0"/>
              <a:t> </a:t>
            </a:r>
            <a:r>
              <a:rPr lang="en-US" altLang="zh-CN" sz="2400" dirty="0"/>
              <a:t>are</a:t>
            </a:r>
            <a:r>
              <a:rPr lang="zh-CN" altLang="en-US" sz="2400" dirty="0"/>
              <a:t> </a:t>
            </a:r>
            <a:r>
              <a:rPr lang="en-US" altLang="zh-CN" sz="2400" dirty="0"/>
              <a:t>sampled</a:t>
            </a:r>
            <a:r>
              <a:rPr lang="zh-CN" altLang="en-US" sz="2400" dirty="0"/>
              <a:t> </a:t>
            </a:r>
            <a:r>
              <a:rPr lang="en-US" altLang="zh-CN" sz="2400" dirty="0"/>
              <a:t>from</a:t>
            </a:r>
            <a:r>
              <a:rPr lang="zh-CN" altLang="en-US" sz="2400" dirty="0"/>
              <a:t> </a:t>
            </a:r>
            <a:r>
              <a:rPr lang="en-US" altLang="zh-CN" sz="2400" dirty="0" err="1"/>
              <a:t>RocStories</a:t>
            </a:r>
            <a:endParaRPr lang="en-US" altLang="zh-CN" sz="2400" dirty="0"/>
          </a:p>
        </p:txBody>
      </p:sp>
      <p:sp>
        <p:nvSpPr>
          <p:cNvPr id="31" name="Google Shape;116;p19">
            <a:extLst>
              <a:ext uri="{FF2B5EF4-FFF2-40B4-BE49-F238E27FC236}">
                <a16:creationId xmlns:a16="http://schemas.microsoft.com/office/drawing/2014/main" id="{FB671BBC-C7FB-F6E2-1B51-7FFD2A043267}"/>
              </a:ext>
            </a:extLst>
          </p:cNvPr>
          <p:cNvSpPr txBox="1"/>
          <p:nvPr/>
        </p:nvSpPr>
        <p:spPr>
          <a:xfrm>
            <a:off x="418871" y="3225308"/>
            <a:ext cx="10378887" cy="2462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US" altLang="zh-CN" sz="2400" b="1" dirty="0"/>
              <a:t>Baselines:</a:t>
            </a:r>
            <a:r>
              <a:rPr lang="zh-CN" altLang="en-US" sz="2400" b="1" dirty="0"/>
              <a:t> </a:t>
            </a:r>
            <a:endParaRPr lang="en-HK" altLang="zh-CN" sz="2400" b="1" dirty="0"/>
          </a:p>
          <a:p>
            <a:pPr marL="342900" indent="-342900">
              <a:buFont typeface="Wingdings" pitchFamily="2" charset="2"/>
              <a:buChar char="§"/>
            </a:pPr>
            <a:r>
              <a:rPr lang="en-HK" sz="2400" b="1" dirty="0"/>
              <a:t>CLM Perplexity</a:t>
            </a:r>
            <a:r>
              <a:rPr lang="en-US" altLang="zh-CN" sz="2400" b="1" dirty="0"/>
              <a:t>:</a:t>
            </a:r>
            <a:r>
              <a:rPr lang="zh-CN" altLang="en-US" sz="2400" b="1" dirty="0"/>
              <a:t> </a:t>
            </a:r>
            <a:r>
              <a:rPr lang="en-US" altLang="zh-CN" sz="2400" dirty="0"/>
              <a:t>use</a:t>
            </a:r>
            <a:r>
              <a:rPr lang="zh-CN" altLang="en-US" sz="2400" dirty="0"/>
              <a:t> </a:t>
            </a:r>
            <a:r>
              <a:rPr lang="en-US" altLang="zh-CN" sz="2400" dirty="0"/>
              <a:t>perplexity</a:t>
            </a:r>
            <a:r>
              <a:rPr lang="zh-CN" altLang="en-US" sz="2400" dirty="0"/>
              <a:t> </a:t>
            </a:r>
            <a:r>
              <a:rPr lang="en-US" altLang="zh-CN" sz="2400" dirty="0"/>
              <a:t>scores</a:t>
            </a:r>
            <a:r>
              <a:rPr lang="zh-CN" altLang="en-US" sz="2400" dirty="0"/>
              <a:t> </a:t>
            </a:r>
            <a:r>
              <a:rPr lang="en-US" altLang="zh-CN" sz="2400" dirty="0"/>
              <a:t>produced</a:t>
            </a:r>
            <a:r>
              <a:rPr lang="zh-CN" altLang="en-US" sz="2400" dirty="0"/>
              <a:t> </a:t>
            </a:r>
            <a:r>
              <a:rPr lang="en-US" altLang="zh-CN" sz="2400" dirty="0"/>
              <a:t>by</a:t>
            </a:r>
            <a:r>
              <a:rPr lang="zh-CN" altLang="en-US" sz="2400" dirty="0"/>
              <a:t> </a:t>
            </a:r>
            <a:r>
              <a:rPr lang="en-US" altLang="zh-CN" sz="2400" dirty="0"/>
              <a:t>a</a:t>
            </a:r>
            <a:r>
              <a:rPr lang="zh-CN" altLang="en-US" sz="2400" dirty="0"/>
              <a:t> </a:t>
            </a:r>
            <a:r>
              <a:rPr lang="en-US" altLang="zh-CN" sz="2400" dirty="0"/>
              <a:t>CLM</a:t>
            </a:r>
            <a:r>
              <a:rPr lang="zh-CN" altLang="en-US" sz="2400" dirty="0"/>
              <a:t> </a:t>
            </a:r>
            <a:r>
              <a:rPr lang="en-US" altLang="zh-CN" sz="2400" dirty="0"/>
              <a:t>(like</a:t>
            </a:r>
            <a:r>
              <a:rPr lang="zh-CN" altLang="en-US" sz="2400" dirty="0"/>
              <a:t> </a:t>
            </a:r>
            <a:r>
              <a:rPr lang="en-US" altLang="zh-CN" sz="2400" dirty="0"/>
              <a:t>GPT2)</a:t>
            </a:r>
            <a:r>
              <a:rPr lang="zh-CN" altLang="en-US" sz="2400" dirty="0"/>
              <a:t> </a:t>
            </a:r>
            <a:r>
              <a:rPr lang="en-US" altLang="zh-CN" sz="2400" dirty="0"/>
              <a:t>to</a:t>
            </a:r>
            <a:r>
              <a:rPr lang="zh-CN" altLang="en-US" sz="2400" dirty="0"/>
              <a:t> </a:t>
            </a:r>
            <a:r>
              <a:rPr lang="en-US" altLang="zh-CN" sz="2400" dirty="0"/>
              <a:t>predict</a:t>
            </a:r>
            <a:r>
              <a:rPr lang="zh-CN" altLang="en-US" sz="2400" dirty="0"/>
              <a:t> </a:t>
            </a:r>
            <a:r>
              <a:rPr lang="en-US" altLang="zh-CN" sz="2400" dirty="0"/>
              <a:t>commonsense</a:t>
            </a:r>
            <a:r>
              <a:rPr lang="zh-CN" altLang="en-US" sz="2400" dirty="0"/>
              <a:t> </a:t>
            </a:r>
            <a:r>
              <a:rPr lang="en-US" altLang="zh-CN" sz="2400" dirty="0"/>
              <a:t>causal</a:t>
            </a:r>
            <a:r>
              <a:rPr lang="zh-CN" altLang="en-US" sz="2400" dirty="0"/>
              <a:t> </a:t>
            </a:r>
            <a:r>
              <a:rPr lang="en-US" altLang="zh-CN" sz="2400" dirty="0"/>
              <a:t>relations.</a:t>
            </a:r>
            <a:endParaRPr lang="en-HK" altLang="zh-CN" sz="2400" dirty="0"/>
          </a:p>
          <a:p>
            <a:pPr marL="342900" indent="-342900">
              <a:buFont typeface="Wingdings" pitchFamily="2" charset="2"/>
              <a:buChar char="§"/>
            </a:pPr>
            <a:r>
              <a:rPr lang="en-HK" sz="2400" b="1" dirty="0"/>
              <a:t>Cloze Prompt Score</a:t>
            </a:r>
            <a:r>
              <a:rPr lang="en-US" altLang="zh-CN" sz="2400" b="1" dirty="0"/>
              <a:t>:</a:t>
            </a:r>
            <a:r>
              <a:rPr lang="zh-CN" altLang="en-US" sz="2400" b="1" dirty="0"/>
              <a:t> </a:t>
            </a:r>
            <a:r>
              <a:rPr lang="en-US" altLang="zh-CN" sz="2400" dirty="0"/>
              <a:t>Mask</a:t>
            </a:r>
            <a:r>
              <a:rPr lang="zh-CN" altLang="en-US" sz="2400" dirty="0"/>
              <a:t> </a:t>
            </a:r>
            <a:r>
              <a:rPr lang="en-US" altLang="zh-CN" sz="2400" dirty="0"/>
              <a:t>every</a:t>
            </a:r>
            <a:r>
              <a:rPr lang="zh-CN" altLang="en-US" sz="2400" dirty="0"/>
              <a:t> </a:t>
            </a:r>
            <a:r>
              <a:rPr lang="en-US" altLang="zh-CN" sz="2400" dirty="0"/>
              <a:t>token</a:t>
            </a:r>
            <a:r>
              <a:rPr lang="zh-CN" altLang="en-US" sz="2400" dirty="0"/>
              <a:t> </a:t>
            </a:r>
            <a:r>
              <a:rPr lang="en-US" altLang="zh-CN" sz="2400" dirty="0"/>
              <a:t>and</a:t>
            </a:r>
            <a:r>
              <a:rPr lang="zh-CN" altLang="en-US" sz="2400" dirty="0"/>
              <a:t> </a:t>
            </a:r>
            <a:r>
              <a:rPr lang="en-US" altLang="zh-CN" sz="2400" dirty="0"/>
              <a:t>compute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likelihood</a:t>
            </a:r>
            <a:r>
              <a:rPr lang="zh-CN" altLang="en-US" sz="2400" dirty="0"/>
              <a:t> </a:t>
            </a:r>
            <a:r>
              <a:rPr lang="en-US" altLang="zh-CN" sz="2400" dirty="0"/>
              <a:t>of</a:t>
            </a:r>
            <a:r>
              <a:rPr lang="zh-CN" altLang="en-US" sz="2400" dirty="0"/>
              <a:t> </a:t>
            </a:r>
            <a:r>
              <a:rPr lang="en-US" altLang="zh-CN" sz="2400" dirty="0"/>
              <a:t>every</a:t>
            </a:r>
            <a:r>
              <a:rPr lang="zh-CN" altLang="en-US" sz="2400" dirty="0"/>
              <a:t> </a:t>
            </a:r>
            <a:r>
              <a:rPr lang="en-US" altLang="zh-CN" sz="2400" dirty="0"/>
              <a:t>token</a:t>
            </a:r>
            <a:r>
              <a:rPr lang="zh-CN" altLang="en-US" sz="2400" dirty="0"/>
              <a:t> </a:t>
            </a:r>
            <a:r>
              <a:rPr lang="en-US" altLang="zh-CN" sz="2400" dirty="0"/>
              <a:t>and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take</a:t>
            </a:r>
            <a:r>
              <a:rPr lang="zh-CN" altLang="en-US" sz="2400" dirty="0"/>
              <a:t> </a:t>
            </a:r>
            <a:r>
              <a:rPr lang="en-US" altLang="zh-CN" sz="2400" dirty="0"/>
              <a:t>average;</a:t>
            </a:r>
            <a:r>
              <a:rPr lang="zh-CN" altLang="en-US" sz="2400" dirty="0"/>
              <a:t> </a:t>
            </a:r>
            <a:r>
              <a:rPr lang="en-US" altLang="zh-CN" sz="2400" dirty="0"/>
              <a:t>a</a:t>
            </a:r>
            <a:r>
              <a:rPr lang="zh-CN" altLang="en-US" sz="2400" dirty="0"/>
              <a:t> </a:t>
            </a:r>
            <a:r>
              <a:rPr lang="en-HK" altLang="zh-CN" sz="2400" dirty="0"/>
              <a:t>pseudo-likelihood</a:t>
            </a:r>
            <a:r>
              <a:rPr lang="zh-CN" altLang="en-US" sz="2400" dirty="0"/>
              <a:t> </a:t>
            </a:r>
            <a:r>
              <a:rPr lang="en-US" altLang="zh-CN" sz="2400" dirty="0"/>
              <a:t>method.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HK" sz="2400" b="1" dirty="0"/>
              <a:t>ROCK</a:t>
            </a:r>
            <a:r>
              <a:rPr lang="en-US" altLang="zh-CN" sz="2400" b="1" dirty="0"/>
              <a:t>:</a:t>
            </a:r>
            <a:r>
              <a:rPr lang="zh-CN" altLang="en-US" sz="2400" b="1" dirty="0"/>
              <a:t> </a:t>
            </a:r>
            <a:r>
              <a:rPr lang="en-US" altLang="zh-CN" sz="2400" dirty="0"/>
              <a:t>a</a:t>
            </a:r>
            <a:r>
              <a:rPr lang="zh-CN" altLang="en-US" sz="2400" dirty="0"/>
              <a:t> </a:t>
            </a:r>
            <a:r>
              <a:rPr lang="en-US" altLang="zh-CN" sz="2400" dirty="0"/>
              <a:t>zero-shot</a:t>
            </a:r>
            <a:r>
              <a:rPr lang="zh-CN" altLang="en-US" sz="2400" dirty="0"/>
              <a:t> </a:t>
            </a:r>
            <a:r>
              <a:rPr lang="en-US" altLang="zh-CN" sz="2400" dirty="0"/>
              <a:t>framework</a:t>
            </a:r>
            <a:r>
              <a:rPr lang="zh-CN" altLang="en-US" sz="2400" dirty="0"/>
              <a:t> </a:t>
            </a:r>
            <a:r>
              <a:rPr lang="en-US" altLang="zh-CN" sz="2400" dirty="0"/>
              <a:t>based</a:t>
            </a:r>
            <a:r>
              <a:rPr lang="zh-CN" altLang="en-US" sz="2400" dirty="0"/>
              <a:t> </a:t>
            </a:r>
            <a:r>
              <a:rPr lang="en-US" altLang="zh-CN" sz="2400" dirty="0"/>
              <a:t>on</a:t>
            </a:r>
            <a:r>
              <a:rPr lang="zh-CN" altLang="en-US" sz="2400" dirty="0"/>
              <a:t> </a:t>
            </a:r>
            <a:r>
              <a:rPr lang="en-US" altLang="zh-CN" sz="2400" dirty="0"/>
              <a:t>causal</a:t>
            </a:r>
            <a:r>
              <a:rPr lang="zh-CN" altLang="en-US" sz="2400" dirty="0"/>
              <a:t> </a:t>
            </a:r>
            <a:r>
              <a:rPr lang="en-US" altLang="zh-CN" sz="2400" dirty="0"/>
              <a:t>inference</a:t>
            </a:r>
          </a:p>
        </p:txBody>
      </p:sp>
      <p:sp>
        <p:nvSpPr>
          <p:cNvPr id="32" name="Google Shape;116;p19">
            <a:extLst>
              <a:ext uri="{FF2B5EF4-FFF2-40B4-BE49-F238E27FC236}">
                <a16:creationId xmlns:a16="http://schemas.microsoft.com/office/drawing/2014/main" id="{62D7A1A0-6D7F-4F19-A96C-1E3310077D1B}"/>
              </a:ext>
            </a:extLst>
          </p:cNvPr>
          <p:cNvSpPr txBox="1"/>
          <p:nvPr/>
        </p:nvSpPr>
        <p:spPr>
          <a:xfrm>
            <a:off x="418871" y="5687480"/>
            <a:ext cx="10378887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US" altLang="zh-CN" sz="2400" b="1" dirty="0"/>
              <a:t>Metrics:</a:t>
            </a:r>
            <a:r>
              <a:rPr lang="zh-CN" altLang="en-US" sz="2400" b="1" dirty="0"/>
              <a:t> </a:t>
            </a:r>
            <a:endParaRPr lang="en-HK" altLang="zh-CN" sz="2400" b="1" dirty="0"/>
          </a:p>
          <a:p>
            <a:pPr marL="342900" indent="-342900">
              <a:buFont typeface="Wingdings" pitchFamily="2" charset="2"/>
              <a:buChar char="§"/>
            </a:pPr>
            <a:r>
              <a:rPr lang="en-US" altLang="zh-CN" sz="2400" b="1" dirty="0"/>
              <a:t>Accuracy,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F1,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Macro-F1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379184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>
            <a:spLocks noGrp="1"/>
          </p:cNvSpPr>
          <p:nvPr>
            <p:ph type="title"/>
          </p:nvPr>
        </p:nvSpPr>
        <p:spPr>
          <a:xfrm>
            <a:off x="418873" y="565023"/>
            <a:ext cx="10515600" cy="572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t" anchorCtr="0">
            <a:noAutofit/>
          </a:bodyPr>
          <a:lstStyle/>
          <a:p>
            <a:r>
              <a:rPr lang="en-US" altLang="zh-CN" dirty="0"/>
              <a:t>5</a:t>
            </a:r>
            <a:r>
              <a:rPr lang="en-US" dirty="0"/>
              <a:t>.</a:t>
            </a:r>
            <a:r>
              <a:rPr lang="en-US" altLang="zh-CN" dirty="0"/>
              <a:t> Experiments: Main Results</a:t>
            </a:r>
            <a:endParaRPr lang="en-US" dirty="0"/>
          </a:p>
        </p:txBody>
      </p:sp>
      <p:sp>
        <p:nvSpPr>
          <p:cNvPr id="111" name="Google Shape;111;p19"/>
          <p:cNvSpPr txBox="1">
            <a:spLocks noGrp="1"/>
          </p:cNvSpPr>
          <p:nvPr>
            <p:ph type="sldNum" idx="12"/>
          </p:nvPr>
        </p:nvSpPr>
        <p:spPr>
          <a:xfrm>
            <a:off x="9268800" y="280313"/>
            <a:ext cx="2421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r>
              <a:rPr lang="en-HK"/>
              <a:t>Page </a:t>
            </a:r>
            <a:fld id="{00000000-1234-1234-1234-123412341234}" type="slidenum">
              <a:rPr lang="en" smtClean="0"/>
              <a:pPr/>
              <a:t>16</a:t>
            </a:fld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5B7781-B09A-E9FC-4B7B-4340AEB1BE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207" y="1112578"/>
            <a:ext cx="7772400" cy="54651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CFB20B-8DC9-042A-0890-F260AF46FAA3}"/>
              </a:ext>
            </a:extLst>
          </p:cNvPr>
          <p:cNvSpPr txBox="1"/>
          <p:nvPr/>
        </p:nvSpPr>
        <p:spPr>
          <a:xfrm>
            <a:off x="418873" y="1672046"/>
            <a:ext cx="28207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altLang="zh-CN" sz="2000" dirty="0"/>
              <a:t>We</a:t>
            </a:r>
            <a:r>
              <a:rPr lang="zh-CN" altLang="en-US" sz="2000" dirty="0"/>
              <a:t> </a:t>
            </a:r>
            <a:r>
              <a:rPr lang="en-US" altLang="zh-CN" sz="2000" dirty="0"/>
              <a:t>test</a:t>
            </a:r>
            <a:r>
              <a:rPr lang="zh-CN" altLang="en-US" sz="2000" dirty="0"/>
              <a:t> </a:t>
            </a:r>
            <a:r>
              <a:rPr lang="en-US" altLang="zh-CN" sz="2000" dirty="0"/>
              <a:t>each</a:t>
            </a:r>
            <a:r>
              <a:rPr lang="zh-CN" altLang="en-US" sz="2000" dirty="0"/>
              <a:t> </a:t>
            </a:r>
            <a:r>
              <a:rPr lang="en-US" altLang="zh-CN" sz="2000" dirty="0"/>
              <a:t>baseline</a:t>
            </a:r>
            <a:r>
              <a:rPr lang="zh-CN" altLang="en-US" sz="2000" dirty="0"/>
              <a:t> </a:t>
            </a:r>
            <a:r>
              <a:rPr lang="en-US" altLang="zh-CN" sz="2000" dirty="0"/>
              <a:t>based</a:t>
            </a:r>
            <a:r>
              <a:rPr lang="zh-CN" altLang="en-US" sz="2000" dirty="0"/>
              <a:t> </a:t>
            </a:r>
            <a:r>
              <a:rPr lang="en-US" altLang="zh-CN" sz="2000" dirty="0"/>
              <a:t>on</a:t>
            </a:r>
            <a:r>
              <a:rPr lang="zh-CN" altLang="en-US" sz="2000" dirty="0"/>
              <a:t> </a:t>
            </a:r>
            <a:r>
              <a:rPr lang="en-US" altLang="zh-CN" sz="2000" dirty="0"/>
              <a:t>different</a:t>
            </a:r>
            <a:r>
              <a:rPr lang="zh-CN" altLang="en-US" sz="2000" dirty="0"/>
              <a:t> </a:t>
            </a:r>
            <a:r>
              <a:rPr lang="en-US" altLang="zh-CN" sz="2000" dirty="0"/>
              <a:t>LMs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altLang="zh-CN" sz="2000" dirty="0"/>
              <a:t>In</a:t>
            </a:r>
            <a:r>
              <a:rPr lang="zh-CN" altLang="en-US" sz="2000" dirty="0"/>
              <a:t> </a:t>
            </a:r>
            <a:r>
              <a:rPr lang="en-US" altLang="zh-CN" sz="2000" dirty="0"/>
              <a:t>COLA:</a:t>
            </a:r>
            <a:r>
              <a:rPr lang="zh-CN" altLang="en-US" sz="2000" dirty="0"/>
              <a:t> </a:t>
            </a:r>
            <a:r>
              <a:rPr lang="en-US" altLang="zh-CN" sz="2000" dirty="0"/>
              <a:t>we</a:t>
            </a:r>
            <a:r>
              <a:rPr lang="zh-CN" altLang="en-US" sz="2000" dirty="0"/>
              <a:t> </a:t>
            </a:r>
            <a:r>
              <a:rPr lang="en-US" altLang="zh-CN" sz="2000" dirty="0"/>
              <a:t>also</a:t>
            </a:r>
            <a:r>
              <a:rPr lang="zh-CN" altLang="en-US" sz="2000" dirty="0"/>
              <a:t> </a:t>
            </a:r>
            <a:r>
              <a:rPr lang="en-US" altLang="zh-CN" sz="2000" dirty="0"/>
              <a:t>fine-tune</a:t>
            </a:r>
            <a:r>
              <a:rPr lang="zh-CN" altLang="en-US" sz="2000" dirty="0"/>
              <a:t> </a:t>
            </a:r>
            <a:r>
              <a:rPr lang="en-US" altLang="zh-CN" sz="2000" dirty="0"/>
              <a:t>different</a:t>
            </a:r>
            <a:r>
              <a:rPr lang="zh-CN" altLang="en-US" sz="2000" dirty="0"/>
              <a:t> </a:t>
            </a:r>
            <a:r>
              <a:rPr lang="en-US" altLang="zh-CN" sz="2000" dirty="0"/>
              <a:t>LMs</a:t>
            </a:r>
            <a:r>
              <a:rPr lang="zh-CN" altLang="en-US" sz="2000" dirty="0"/>
              <a:t> </a:t>
            </a:r>
            <a:r>
              <a:rPr lang="en-US" altLang="zh-CN" sz="2000" dirty="0"/>
              <a:t>to</a:t>
            </a:r>
            <a:r>
              <a:rPr lang="zh-CN" altLang="en-US" sz="2000" dirty="0"/>
              <a:t> </a:t>
            </a:r>
            <a:r>
              <a:rPr lang="en-US" altLang="zh-CN" sz="2000" dirty="0"/>
              <a:t>estimate</a:t>
            </a:r>
            <a:r>
              <a:rPr lang="zh-CN" altLang="en-US" sz="2000" dirty="0"/>
              <a:t> </a:t>
            </a:r>
            <a:r>
              <a:rPr lang="en-US" altLang="zh-CN" sz="2000" dirty="0"/>
              <a:t>temporal</a:t>
            </a:r>
            <a:r>
              <a:rPr lang="zh-CN" altLang="en-US" sz="2000" dirty="0"/>
              <a:t> </a:t>
            </a:r>
            <a:r>
              <a:rPr lang="en-US" altLang="zh-CN" sz="2000" dirty="0"/>
              <a:t>probabilities</a:t>
            </a:r>
          </a:p>
        </p:txBody>
      </p:sp>
    </p:spTree>
    <p:extLst>
      <p:ext uri="{BB962C8B-B14F-4D97-AF65-F5344CB8AC3E}">
        <p14:creationId xmlns:p14="http://schemas.microsoft.com/office/powerpoint/2010/main" val="28270529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6" name="Rectangle 12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Google Shape;116;p19">
            <a:extLst>
              <a:ext uri="{FF2B5EF4-FFF2-40B4-BE49-F238E27FC236}">
                <a16:creationId xmlns:a16="http://schemas.microsoft.com/office/drawing/2014/main" id="{78AB1014-7C06-F023-CAEE-A98CA9A6DA82}"/>
              </a:ext>
            </a:extLst>
          </p:cNvPr>
          <p:cNvSpPr txBox="1"/>
          <p:nvPr/>
        </p:nvSpPr>
        <p:spPr>
          <a:xfrm>
            <a:off x="649977" y="1944674"/>
            <a:ext cx="4143875" cy="2968651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Autofit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zh-CN" sz="2200" dirty="0"/>
              <a:t>w/o</a:t>
            </a:r>
            <a:r>
              <a:rPr lang="zh-CN" altLang="en-US" sz="2200" dirty="0"/>
              <a:t> </a:t>
            </a:r>
            <a:r>
              <a:rPr lang="en-US" altLang="zh-CN" sz="2200" dirty="0"/>
              <a:t>Multi</a:t>
            </a:r>
            <a:r>
              <a:rPr lang="zh-CN" altLang="en-US" sz="2200" dirty="0"/>
              <a:t> </a:t>
            </a:r>
            <a:r>
              <a:rPr lang="en-US" altLang="zh-CN" sz="2200" dirty="0"/>
              <a:t>Step:</a:t>
            </a:r>
            <a:r>
              <a:rPr lang="zh-CN" altLang="en-US" sz="2200" dirty="0"/>
              <a:t> </a:t>
            </a:r>
            <a:r>
              <a:rPr lang="en-US" altLang="zh-CN" sz="2200" dirty="0"/>
              <a:t>only</a:t>
            </a:r>
            <a:r>
              <a:rPr lang="zh-CN" altLang="en-US" sz="2200" dirty="0"/>
              <a:t> </a:t>
            </a:r>
            <a:r>
              <a:rPr lang="en-US" altLang="zh-CN" sz="2200" dirty="0"/>
              <a:t>sample</a:t>
            </a:r>
            <a:r>
              <a:rPr lang="zh-CN" altLang="en-US" sz="2200" dirty="0"/>
              <a:t> </a:t>
            </a:r>
            <a:r>
              <a:rPr lang="en-US" altLang="zh-CN" sz="2200" dirty="0"/>
              <a:t>covariates</a:t>
            </a:r>
            <a:r>
              <a:rPr lang="zh-CN" altLang="en-US" sz="2200" dirty="0"/>
              <a:t> </a:t>
            </a:r>
            <a:r>
              <a:rPr lang="en-US" altLang="zh-CN" sz="2200" dirty="0"/>
              <a:t>based</a:t>
            </a:r>
            <a:r>
              <a:rPr lang="zh-CN" altLang="en-US" sz="2200" dirty="0"/>
              <a:t> </a:t>
            </a:r>
            <a:r>
              <a:rPr lang="en-US" altLang="zh-CN" sz="2200" dirty="0"/>
              <a:t>on</a:t>
            </a:r>
            <a:r>
              <a:rPr lang="zh-CN" altLang="en-US" sz="2200" dirty="0"/>
              <a:t> </a:t>
            </a:r>
            <a:r>
              <a:rPr lang="en-US" altLang="zh-CN" sz="2200" dirty="0" err="1"/>
              <a:t>E</a:t>
            </a:r>
            <a:r>
              <a:rPr lang="en-US" altLang="zh-CN" sz="2200" baseline="-25000" dirty="0" err="1"/>
              <a:t>i</a:t>
            </a:r>
            <a:endParaRPr lang="en-US" altLang="zh-CN" sz="2200" baseline="-25000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zh-CN" sz="2200" dirty="0"/>
              <a:t>w/o</a:t>
            </a:r>
            <a:r>
              <a:rPr lang="zh-CN" altLang="en-US" sz="2200" dirty="0"/>
              <a:t> </a:t>
            </a:r>
            <a:r>
              <a:rPr lang="en-US" altLang="zh-CN" sz="2200" dirty="0"/>
              <a:t>Inter:</a:t>
            </a:r>
            <a:r>
              <a:rPr lang="zh-CN" altLang="en-US" sz="2200" dirty="0"/>
              <a:t> </a:t>
            </a:r>
            <a:r>
              <a:rPr lang="en-US" altLang="zh-CN" sz="2200" dirty="0"/>
              <a:t>no</a:t>
            </a:r>
            <a:r>
              <a:rPr lang="zh-CN" altLang="en-US" sz="2200" dirty="0"/>
              <a:t> </a:t>
            </a:r>
            <a:r>
              <a:rPr lang="en-US" altLang="zh-CN" sz="2200" dirty="0"/>
              <a:t>intervention;</a:t>
            </a:r>
            <a:r>
              <a:rPr lang="zh-CN" altLang="en-US" sz="2200" dirty="0"/>
              <a:t> </a:t>
            </a:r>
            <a:r>
              <a:rPr lang="en-US" altLang="zh-CN" sz="2200" dirty="0"/>
              <a:t>directly</a:t>
            </a:r>
            <a:r>
              <a:rPr lang="zh-CN" altLang="en-US" sz="2200" dirty="0"/>
              <a:t> </a:t>
            </a:r>
            <a:r>
              <a:rPr lang="en-US" altLang="zh-CN" sz="2200" dirty="0"/>
              <a:t>use</a:t>
            </a:r>
            <a:r>
              <a:rPr lang="zh-CN" altLang="en-US" sz="2200" dirty="0"/>
              <a:t> </a:t>
            </a:r>
            <a:r>
              <a:rPr lang="en-US" altLang="zh-CN" sz="2200" dirty="0"/>
              <a:t>temporal</a:t>
            </a:r>
            <a:r>
              <a:rPr lang="zh-CN" altLang="en-US" sz="2200" dirty="0"/>
              <a:t> </a:t>
            </a:r>
            <a:r>
              <a:rPr lang="en-US" altLang="zh-CN" sz="2200" dirty="0"/>
              <a:t>scores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zh-CN" sz="2200" dirty="0"/>
              <a:t>w/o</a:t>
            </a:r>
            <a:r>
              <a:rPr lang="zh-CN" altLang="en-US" sz="2200" dirty="0"/>
              <a:t> </a:t>
            </a:r>
            <a:r>
              <a:rPr lang="en-US" altLang="zh-CN" sz="2200" dirty="0" err="1"/>
              <a:t>Cov</a:t>
            </a:r>
            <a:r>
              <a:rPr lang="en-US" altLang="zh-CN" sz="2200" dirty="0"/>
              <a:t>:</a:t>
            </a:r>
            <a:r>
              <a:rPr lang="zh-CN" altLang="en-US" sz="2200" dirty="0"/>
              <a:t> </a:t>
            </a:r>
            <a:r>
              <a:rPr lang="en-US" altLang="zh-CN" sz="2200" dirty="0"/>
              <a:t>use</a:t>
            </a:r>
            <a:r>
              <a:rPr lang="zh-CN" altLang="en-US" sz="2200" dirty="0"/>
              <a:t> </a:t>
            </a:r>
            <a:r>
              <a:rPr lang="en-US" altLang="zh-CN" sz="2200" dirty="0"/>
              <a:t>all</a:t>
            </a:r>
            <a:r>
              <a:rPr lang="zh-CN" altLang="en-US" sz="2200" dirty="0"/>
              <a:t> </a:t>
            </a:r>
            <a:r>
              <a:rPr lang="en-US" altLang="zh-CN" sz="2200" dirty="0"/>
              <a:t>interventions</a:t>
            </a:r>
            <a:r>
              <a:rPr lang="zh-CN" altLang="en-US" sz="2200" dirty="0"/>
              <a:t> </a:t>
            </a:r>
            <a:r>
              <a:rPr lang="en-US" altLang="zh-CN" sz="2200" dirty="0"/>
              <a:t>without</a:t>
            </a:r>
            <a:r>
              <a:rPr lang="zh-CN" altLang="en-US" sz="2200" dirty="0"/>
              <a:t> </a:t>
            </a:r>
            <a:r>
              <a:rPr lang="en-US" altLang="zh-CN" sz="2200" dirty="0"/>
              <a:t>balancing</a:t>
            </a:r>
            <a:r>
              <a:rPr lang="zh-CN" altLang="en-US" sz="2200" dirty="0"/>
              <a:t> </a:t>
            </a:r>
            <a:r>
              <a:rPr lang="en-US" altLang="zh-CN" sz="2200" dirty="0"/>
              <a:t>covariates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zh-CN" sz="2200" dirty="0"/>
              <a:t>w/o</a:t>
            </a:r>
            <a:r>
              <a:rPr lang="zh-CN" altLang="en-US" sz="2200" dirty="0"/>
              <a:t> </a:t>
            </a:r>
            <a:r>
              <a:rPr lang="en-US" altLang="zh-CN" sz="2200" dirty="0"/>
              <a:t>Temp:</a:t>
            </a:r>
            <a:r>
              <a:rPr lang="zh-CN" altLang="en-US" sz="2200" dirty="0"/>
              <a:t> </a:t>
            </a:r>
            <a:r>
              <a:rPr lang="en-US" altLang="zh-CN" sz="2200" dirty="0"/>
              <a:t>directly</a:t>
            </a:r>
            <a:r>
              <a:rPr lang="zh-CN" altLang="en-US" sz="2200" dirty="0"/>
              <a:t> </a:t>
            </a:r>
            <a:r>
              <a:rPr lang="en-US" altLang="zh-CN" sz="2200" dirty="0"/>
              <a:t>use</a:t>
            </a:r>
            <a:r>
              <a:rPr lang="zh-CN" altLang="en-US" sz="2200" dirty="0"/>
              <a:t> </a:t>
            </a:r>
            <a:r>
              <a:rPr lang="en-US" altLang="zh-CN" sz="2200" dirty="0"/>
              <a:t>a</a:t>
            </a:r>
            <a:r>
              <a:rPr lang="zh-CN" altLang="en-US" sz="2200" dirty="0"/>
              <a:t> </a:t>
            </a:r>
            <a:r>
              <a:rPr lang="en-US" altLang="zh-CN" sz="2200" dirty="0"/>
              <a:t>MLM</a:t>
            </a:r>
            <a:r>
              <a:rPr lang="zh-CN" altLang="en-US" sz="2200" dirty="0"/>
              <a:t> </a:t>
            </a:r>
            <a:r>
              <a:rPr lang="en-US" altLang="zh-CN" sz="2200" dirty="0"/>
              <a:t>without</a:t>
            </a:r>
            <a:r>
              <a:rPr lang="zh-CN" altLang="en-US" sz="2200" dirty="0"/>
              <a:t> </a:t>
            </a:r>
            <a:r>
              <a:rPr lang="en-US" altLang="zh-CN" sz="2200" dirty="0"/>
              <a:t>fine-tuning.</a:t>
            </a:r>
          </a:p>
        </p:txBody>
      </p:sp>
      <p:sp>
        <p:nvSpPr>
          <p:cNvPr id="128" name="Rounded Rectangle 28">
            <a:extLst>
              <a:ext uri="{FF2B5EF4-FFF2-40B4-BE49-F238E27FC236}">
                <a16:creationId xmlns:a16="http://schemas.microsoft.com/office/drawing/2014/main" id="{A783CD55-1776-4C75-9A8F-D1179C0C7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5903" y="640091"/>
            <a:ext cx="6266120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B1F9AB-199C-E693-062C-6A7C83ACCE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81" r="-1" b="1158"/>
          <a:stretch/>
        </p:blipFill>
        <p:spPr>
          <a:xfrm>
            <a:off x="5441735" y="804672"/>
            <a:ext cx="5934456" cy="5248656"/>
          </a:xfrm>
          <a:prstGeom prst="rect">
            <a:avLst/>
          </a:prstGeom>
          <a:effectLst/>
        </p:spPr>
      </p:pic>
      <p:sp>
        <p:nvSpPr>
          <p:cNvPr id="111" name="Google Shape;111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spcAft>
                <a:spcPts val="600"/>
              </a:spcAft>
              <a:buClrTx/>
              <a:buSzTx/>
              <a:defRPr/>
            </a:pPr>
            <a:r>
              <a:rPr lang="en-US" sz="120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t>Page </a:t>
            </a:r>
            <a:fld id="{00000000-1234-1234-1234-123412341234}" type="slidenum">
              <a:rPr lang="en-US" sz="120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>
                <a:spcAft>
                  <a:spcPts val="600"/>
                </a:spcAft>
                <a:buClrTx/>
                <a:buSzTx/>
                <a:defRPr/>
              </a:pPr>
              <a:t>17</a:t>
            </a:fld>
            <a:endParaRPr lang="en-US" sz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5" name="Google Shape;110;p19">
            <a:extLst>
              <a:ext uri="{FF2B5EF4-FFF2-40B4-BE49-F238E27FC236}">
                <a16:creationId xmlns:a16="http://schemas.microsoft.com/office/drawing/2014/main" id="{EEE52BC6-C713-4C6A-F145-9EC10178AAB6}"/>
              </a:ext>
            </a:extLst>
          </p:cNvPr>
          <p:cNvSpPr txBox="1">
            <a:spLocks/>
          </p:cNvSpPr>
          <p:nvPr/>
        </p:nvSpPr>
        <p:spPr>
          <a:xfrm>
            <a:off x="418873" y="565023"/>
            <a:ext cx="10515600" cy="572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t" anchorCtr="0">
            <a:noAutofit/>
          </a:bodyPr>
          <a:lstStyle>
            <a:lvl1pPr marR="0"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2400"/>
              <a:buNone/>
              <a:defRPr sz="3200" i="0" u="none" strike="noStrike" kern="1200" cap="none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  <a:defRPr sz="1867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  <a:defRPr sz="1867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  <a:defRPr sz="1867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  <a:defRPr sz="1867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  <a:defRPr sz="1867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  <a:defRPr sz="1867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  <a:defRPr sz="1867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  <a:defRPr sz="1867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r>
              <a:rPr lang="en-US" altLang="zh-CN" dirty="0"/>
              <a:t>5</a:t>
            </a:r>
            <a:r>
              <a:rPr lang="en-US" dirty="0"/>
              <a:t>.</a:t>
            </a:r>
            <a:r>
              <a:rPr lang="en-US" altLang="zh-CN" dirty="0"/>
              <a:t> Experiments:</a:t>
            </a:r>
            <a:r>
              <a:rPr lang="zh-CN" altLang="en-US" dirty="0"/>
              <a:t> </a:t>
            </a:r>
            <a:r>
              <a:rPr lang="en-US" altLang="zh-CN" dirty="0"/>
              <a:t>Ablation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B17CF8-7848-6A7D-53DC-F1B5215119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966" y="4820194"/>
            <a:ext cx="4937020" cy="106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8053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>
            <a:spLocks noGrp="1"/>
          </p:cNvSpPr>
          <p:nvPr>
            <p:ph type="title"/>
          </p:nvPr>
        </p:nvSpPr>
        <p:spPr>
          <a:xfrm>
            <a:off x="418873" y="565023"/>
            <a:ext cx="10515600" cy="572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t" anchorCtr="0">
            <a:noAutofit/>
          </a:bodyPr>
          <a:lstStyle/>
          <a:p>
            <a:r>
              <a:rPr lang="en-US" altLang="zh-CN" dirty="0"/>
              <a:t>5</a:t>
            </a:r>
            <a:r>
              <a:rPr lang="en-US" dirty="0"/>
              <a:t>.</a:t>
            </a:r>
            <a:r>
              <a:rPr lang="en-US" altLang="zh-CN" dirty="0"/>
              <a:t> Experiments:</a:t>
            </a:r>
            <a:r>
              <a:rPr lang="zh-CN" altLang="en-US" dirty="0"/>
              <a:t> </a:t>
            </a:r>
            <a:r>
              <a:rPr lang="en-US" altLang="zh-CN" dirty="0"/>
              <a:t>Hyperparameter</a:t>
            </a:r>
            <a:r>
              <a:rPr lang="zh-CN" altLang="en-US" dirty="0"/>
              <a:t> </a:t>
            </a:r>
            <a:r>
              <a:rPr lang="en-US" altLang="zh-CN" dirty="0"/>
              <a:t>Search</a:t>
            </a:r>
            <a:endParaRPr lang="en-US" dirty="0"/>
          </a:p>
        </p:txBody>
      </p:sp>
      <p:sp>
        <p:nvSpPr>
          <p:cNvPr id="111" name="Google Shape;111;p19"/>
          <p:cNvSpPr txBox="1">
            <a:spLocks noGrp="1"/>
          </p:cNvSpPr>
          <p:nvPr>
            <p:ph type="sldNum" idx="12"/>
          </p:nvPr>
        </p:nvSpPr>
        <p:spPr>
          <a:xfrm>
            <a:off x="9268800" y="280313"/>
            <a:ext cx="2421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r>
              <a:rPr lang="en-HK"/>
              <a:t>Page </a:t>
            </a:r>
            <a:fld id="{00000000-1234-1234-1234-123412341234}" type="slidenum">
              <a:rPr lang="en" smtClean="0"/>
              <a:pPr/>
              <a:t>18</a:t>
            </a:fld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476C3D-4AB0-B371-CA61-5D7CFAC58A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7468" y="1412467"/>
            <a:ext cx="8888666" cy="27395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5EF787-60F9-8EA7-CB5D-4BF074A7C609}"/>
              </a:ext>
            </a:extLst>
          </p:cNvPr>
          <p:cNvSpPr txBox="1"/>
          <p:nvPr/>
        </p:nvSpPr>
        <p:spPr>
          <a:xfrm>
            <a:off x="6844887" y="4738598"/>
            <a:ext cx="36347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altLang="zh-CN" sz="2400" dirty="0"/>
              <a:t>Range</a:t>
            </a:r>
            <a:r>
              <a:rPr lang="zh-CN" altLang="en-US" sz="2400" dirty="0"/>
              <a:t> </a:t>
            </a:r>
            <a:r>
              <a:rPr lang="en-US" altLang="zh-CN" sz="2400" dirty="0"/>
              <a:t>from</a:t>
            </a:r>
            <a:r>
              <a:rPr lang="zh-CN" altLang="en-US" sz="2400" dirty="0"/>
              <a:t> </a:t>
            </a:r>
            <a:r>
              <a:rPr lang="en-US" altLang="zh-CN" sz="2400" dirty="0"/>
              <a:t>0</a:t>
            </a:r>
            <a:r>
              <a:rPr lang="zh-CN" altLang="en-US" sz="2400" dirty="0"/>
              <a:t> </a:t>
            </a:r>
            <a:r>
              <a:rPr lang="en-US" altLang="zh-CN" sz="2400" dirty="0"/>
              <a:t>to</a:t>
            </a:r>
            <a:r>
              <a:rPr lang="zh-CN" altLang="en-US" sz="2400" dirty="0"/>
              <a:t> </a:t>
            </a:r>
            <a:r>
              <a:rPr lang="en-US" altLang="zh-CN" sz="2400" dirty="0"/>
              <a:t>0.5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altLang="zh-CN" sz="2400" dirty="0"/>
              <a:t>Recommendation</a:t>
            </a:r>
            <a:r>
              <a:rPr lang="zh-CN" altLang="en-US" sz="2400" dirty="0"/>
              <a:t> </a:t>
            </a:r>
            <a:r>
              <a:rPr lang="en-US" altLang="zh-CN" sz="2400" dirty="0"/>
              <a:t>[0,</a:t>
            </a:r>
            <a:r>
              <a:rPr lang="zh-CN" altLang="en-US" sz="2400" dirty="0"/>
              <a:t> </a:t>
            </a:r>
            <a:r>
              <a:rPr lang="en-US" altLang="zh-CN" sz="2400" dirty="0"/>
              <a:t>0.1]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D61017-9041-94A8-94E2-5757E02CFD37}"/>
              </a:ext>
            </a:extLst>
          </p:cNvPr>
          <p:cNvSpPr txBox="1"/>
          <p:nvPr/>
        </p:nvSpPr>
        <p:spPr>
          <a:xfrm>
            <a:off x="1712400" y="4426699"/>
            <a:ext cx="36088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Baselines:</a:t>
            </a:r>
            <a:r>
              <a:rPr lang="zh-CN" altLang="en-US" sz="2400" dirty="0"/>
              <a:t> </a:t>
            </a:r>
            <a:endParaRPr lang="en-US" altLang="zh-CN" sz="2400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altLang="zh-CN" sz="2400" dirty="0"/>
              <a:t>ROCK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HK" sz="2400" dirty="0"/>
              <a:t>Cloze Prompt Score</a:t>
            </a:r>
            <a:r>
              <a:rPr lang="zh-CN" altLang="en-US" sz="2400" dirty="0"/>
              <a:t> </a:t>
            </a:r>
            <a:r>
              <a:rPr lang="en-US" altLang="zh-CN" sz="2400" dirty="0"/>
              <a:t>(CPS)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altLang="zh-CN" sz="2400" dirty="0"/>
              <a:t>Random</a:t>
            </a:r>
            <a:r>
              <a:rPr lang="zh-CN" altLang="en-US" sz="2400" dirty="0"/>
              <a:t> </a:t>
            </a:r>
            <a:r>
              <a:rPr lang="en-US" altLang="zh-CN" sz="2400" dirty="0"/>
              <a:t>Performance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853047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6" name="Rectangle 115">
            <a:extLst>
              <a:ext uri="{FF2B5EF4-FFF2-40B4-BE49-F238E27FC236}">
                <a16:creationId xmlns:a16="http://schemas.microsoft.com/office/drawing/2014/main" id="{78BA5F19-D5E1-4ECC-BEC2-DF7AEDFD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Freeform: Shape 117">
            <a:extLst>
              <a:ext uri="{FF2B5EF4-FFF2-40B4-BE49-F238E27FC236}">
                <a16:creationId xmlns:a16="http://schemas.microsoft.com/office/drawing/2014/main" id="{50CC88A9-A661-4C48-866E-8734E511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1269336" cy="2008639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10" name="Google Shape;110;p19"/>
          <p:cNvSpPr txBox="1">
            <a:spLocks noGrp="1"/>
          </p:cNvSpPr>
          <p:nvPr>
            <p:ph type="title"/>
          </p:nvPr>
        </p:nvSpPr>
        <p:spPr>
          <a:xfrm>
            <a:off x="497973" y="393380"/>
            <a:ext cx="7655427" cy="739881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zh-CN" sz="3600" dirty="0"/>
              <a:t>5</a:t>
            </a:r>
            <a:r>
              <a:rPr lang="en-US" sz="3600" dirty="0"/>
              <a:t>.</a:t>
            </a:r>
            <a:r>
              <a:rPr lang="en-US" altLang="zh-CN" sz="3600" dirty="0"/>
              <a:t> Experiments: Discussion</a:t>
            </a:r>
            <a:endParaRPr lang="en-US" sz="3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9E13705-9373-767B-8D96-70D395E97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770" y="2233687"/>
            <a:ext cx="5032898" cy="23906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9F0BF5-8F20-C385-97BA-C0027E37C3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4819" y="2315844"/>
            <a:ext cx="4814517" cy="1396209"/>
          </a:xfrm>
          <a:prstGeom prst="rect">
            <a:avLst/>
          </a:prstGeom>
        </p:spPr>
      </p:pic>
      <p:sp>
        <p:nvSpPr>
          <p:cNvPr id="120" name="Freeform: Shape 119">
            <a:extLst>
              <a:ext uri="{FF2B5EF4-FFF2-40B4-BE49-F238E27FC236}">
                <a16:creationId xmlns:a16="http://schemas.microsoft.com/office/drawing/2014/main" id="{CFDF195F-784B-4D00-8C92-6FC1B0499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277971"/>
            <a:ext cx="6884912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Google Shape;111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Page </a:t>
            </a:r>
            <a:fld id="{00000000-1234-1234-1234-123412341234}" type="slidenum">
              <a:rPr lang="en-US" sz="1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19</a:t>
            </a:fld>
            <a:endParaRPr lang="en-US" sz="10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62FE4A-BA16-DB76-D304-DDF677D0F7D5}"/>
              </a:ext>
            </a:extLst>
          </p:cNvPr>
          <p:cNvSpPr txBox="1"/>
          <p:nvPr/>
        </p:nvSpPr>
        <p:spPr>
          <a:xfrm>
            <a:off x="601771" y="4624312"/>
            <a:ext cx="54942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dirty="0"/>
              <a:t>How</a:t>
            </a:r>
            <a:r>
              <a:rPr lang="zh-CN" altLang="en-US" sz="2200" b="1" dirty="0"/>
              <a:t> </a:t>
            </a:r>
            <a:r>
              <a:rPr lang="en-US" altLang="zh-CN" sz="2200" b="1" dirty="0"/>
              <a:t>to</a:t>
            </a:r>
            <a:r>
              <a:rPr lang="zh-CN" altLang="en-US" sz="2200" b="1" dirty="0"/>
              <a:t> </a:t>
            </a:r>
            <a:r>
              <a:rPr lang="en-US" altLang="zh-CN" sz="2200" b="1" dirty="0"/>
              <a:t>sample</a:t>
            </a:r>
            <a:r>
              <a:rPr lang="zh-CN" altLang="en-US" sz="2200" b="1" dirty="0"/>
              <a:t> </a:t>
            </a:r>
            <a:r>
              <a:rPr lang="en-US" altLang="zh-CN" sz="2200" b="1" dirty="0"/>
              <a:t>covariates</a:t>
            </a:r>
            <a:r>
              <a:rPr lang="zh-CN" altLang="en-US" sz="2200" b="1" dirty="0"/>
              <a:t> </a:t>
            </a:r>
            <a:r>
              <a:rPr lang="en-US" altLang="zh-CN" sz="2200" b="1" dirty="0"/>
              <a:t>based</a:t>
            </a:r>
            <a:r>
              <a:rPr lang="zh-CN" altLang="en-US" sz="2200" b="1" dirty="0"/>
              <a:t> </a:t>
            </a:r>
            <a:r>
              <a:rPr lang="en-US" altLang="zh-CN" sz="2200" b="1" dirty="0"/>
              <a:t>on</a:t>
            </a:r>
            <a:r>
              <a:rPr lang="zh-CN" altLang="en-US" sz="2200" b="1" dirty="0"/>
              <a:t> </a:t>
            </a:r>
            <a:endParaRPr lang="en-HK" altLang="zh-CN" sz="2200" b="1" dirty="0"/>
          </a:p>
          <a:p>
            <a:r>
              <a:rPr lang="en-US" altLang="zh-CN" sz="2200" b="1" dirty="0"/>
              <a:t>multiple</a:t>
            </a:r>
            <a:r>
              <a:rPr lang="zh-CN" altLang="en-US" sz="2200" b="1" dirty="0"/>
              <a:t> </a:t>
            </a:r>
            <a:r>
              <a:rPr lang="en-US" altLang="zh-CN" sz="2200" b="1" dirty="0"/>
              <a:t>timestamps?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altLang="zh-CN" sz="2200" dirty="0"/>
              <a:t>Union:</a:t>
            </a:r>
            <a:r>
              <a:rPr lang="zh-CN" altLang="en-US" sz="2200" dirty="0"/>
              <a:t> </a:t>
            </a:r>
            <a:r>
              <a:rPr lang="en-US" altLang="zh-CN" sz="2200" dirty="0"/>
              <a:t>Sample</a:t>
            </a:r>
            <a:r>
              <a:rPr lang="zh-CN" altLang="en-US" sz="2200" dirty="0"/>
              <a:t> </a:t>
            </a:r>
            <a:r>
              <a:rPr lang="en-US" altLang="zh-CN" sz="2200" dirty="0"/>
              <a:t>each</a:t>
            </a:r>
            <a:r>
              <a:rPr lang="zh-CN" altLang="en-US" sz="2200" dirty="0"/>
              <a:t> </a:t>
            </a:r>
            <a:r>
              <a:rPr lang="en-US" altLang="zh-CN" sz="2200" dirty="0"/>
              <a:t>covariate</a:t>
            </a:r>
            <a:r>
              <a:rPr lang="zh-CN" altLang="en-US" sz="2200" dirty="0"/>
              <a:t> </a:t>
            </a:r>
            <a:r>
              <a:rPr lang="en-US" altLang="zh-CN" sz="2200" dirty="0"/>
              <a:t>based</a:t>
            </a:r>
            <a:r>
              <a:rPr lang="zh-CN" altLang="en-US" sz="2200" dirty="0"/>
              <a:t> </a:t>
            </a:r>
            <a:r>
              <a:rPr lang="en-US" altLang="zh-CN" sz="2200" dirty="0"/>
              <a:t>on</a:t>
            </a:r>
            <a:r>
              <a:rPr lang="zh-CN" altLang="en-US" sz="2200" dirty="0"/>
              <a:t> </a:t>
            </a:r>
            <a:r>
              <a:rPr lang="en-US" altLang="zh-CN" sz="2200" dirty="0"/>
              <a:t>E</a:t>
            </a:r>
            <a:r>
              <a:rPr lang="en-US" altLang="zh-CN" sz="2200" baseline="-25000" dirty="0"/>
              <a:t>1</a:t>
            </a:r>
            <a:r>
              <a:rPr lang="en-US" altLang="zh-CN" sz="2200" dirty="0"/>
              <a:t>,</a:t>
            </a:r>
            <a:r>
              <a:rPr lang="zh-CN" altLang="en-US" sz="2200" dirty="0"/>
              <a:t> </a:t>
            </a:r>
            <a:r>
              <a:rPr lang="en-US" altLang="zh-CN" sz="2200" dirty="0"/>
              <a:t>E</a:t>
            </a:r>
            <a:r>
              <a:rPr lang="en-US" altLang="zh-CN" sz="2200" baseline="-25000" dirty="0"/>
              <a:t>2</a:t>
            </a:r>
            <a:r>
              <a:rPr lang="en-US" altLang="zh-CN" sz="2200" dirty="0"/>
              <a:t>,</a:t>
            </a:r>
            <a:r>
              <a:rPr lang="zh-CN" altLang="en-US" sz="2200" dirty="0"/>
              <a:t> </a:t>
            </a:r>
            <a:r>
              <a:rPr lang="en-US" altLang="zh-CN" sz="2200" dirty="0"/>
              <a:t>E</a:t>
            </a:r>
            <a:r>
              <a:rPr lang="en-US" altLang="zh-CN" sz="2200" baseline="-25000" dirty="0"/>
              <a:t>3</a:t>
            </a:r>
            <a:r>
              <a:rPr lang="en-US" altLang="zh-CN" sz="2200" dirty="0"/>
              <a:t>,</a:t>
            </a:r>
            <a:r>
              <a:rPr lang="zh-CN" altLang="en-US" sz="2200" dirty="0"/>
              <a:t> </a:t>
            </a:r>
            <a:r>
              <a:rPr lang="en-US" altLang="zh-CN" sz="2200" dirty="0"/>
              <a:t>…,</a:t>
            </a:r>
            <a:r>
              <a:rPr lang="zh-CN" altLang="en-US" sz="2200" dirty="0"/>
              <a:t> </a:t>
            </a:r>
            <a:r>
              <a:rPr lang="en-US" altLang="zh-CN" sz="2200" dirty="0" err="1"/>
              <a:t>E</a:t>
            </a:r>
            <a:r>
              <a:rPr lang="en-US" altLang="zh-CN" sz="2200" baseline="-25000" dirty="0" err="1"/>
              <a:t>j</a:t>
            </a:r>
            <a:r>
              <a:rPr lang="en-US" altLang="zh-CN" sz="2200" dirty="0"/>
              <a:t>,</a:t>
            </a:r>
            <a:r>
              <a:rPr lang="zh-CN" altLang="en-US" sz="2200" dirty="0"/>
              <a:t> </a:t>
            </a:r>
            <a:r>
              <a:rPr lang="en-US" altLang="zh-CN" sz="2200" dirty="0"/>
              <a:t>respectively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altLang="zh-CN" sz="2200" dirty="0"/>
              <a:t>Intersection:</a:t>
            </a:r>
            <a:r>
              <a:rPr lang="zh-CN" altLang="en-US" sz="2200" dirty="0"/>
              <a:t> </a:t>
            </a:r>
            <a:r>
              <a:rPr lang="en-US" altLang="zh-CN" sz="2200" dirty="0"/>
              <a:t>Sample</a:t>
            </a:r>
            <a:r>
              <a:rPr lang="zh-CN" altLang="en-US" sz="2200" dirty="0"/>
              <a:t> </a:t>
            </a:r>
            <a:r>
              <a:rPr lang="en-US" altLang="zh-CN" sz="2200" dirty="0"/>
              <a:t>each</a:t>
            </a:r>
            <a:r>
              <a:rPr lang="zh-CN" altLang="en-US" sz="2200" dirty="0"/>
              <a:t> </a:t>
            </a:r>
            <a:r>
              <a:rPr lang="en-US" altLang="zh-CN" sz="2200" dirty="0"/>
              <a:t>covariate</a:t>
            </a:r>
            <a:r>
              <a:rPr lang="zh-CN" altLang="en-US" sz="2200" dirty="0"/>
              <a:t> </a:t>
            </a:r>
            <a:r>
              <a:rPr lang="en-US" altLang="zh-CN" sz="2200" dirty="0"/>
              <a:t>based</a:t>
            </a:r>
            <a:r>
              <a:rPr lang="zh-CN" altLang="en-US" sz="2200" dirty="0"/>
              <a:t> </a:t>
            </a:r>
            <a:r>
              <a:rPr lang="en-US" altLang="zh-CN" sz="2200" dirty="0"/>
              <a:t>on</a:t>
            </a:r>
            <a:r>
              <a:rPr lang="zh-CN" altLang="en-US" sz="2200" dirty="0"/>
              <a:t> </a:t>
            </a:r>
            <a:r>
              <a:rPr lang="en-US" altLang="zh-CN" sz="2200" dirty="0" err="1"/>
              <a:t>E</a:t>
            </a:r>
            <a:r>
              <a:rPr lang="en-US" altLang="zh-CN" sz="2200" baseline="-25000" dirty="0" err="1"/>
              <a:t>i</a:t>
            </a:r>
            <a:r>
              <a:rPr lang="en-US" altLang="zh-CN" sz="2200" dirty="0"/>
              <a:t>,</a:t>
            </a:r>
            <a:r>
              <a:rPr lang="zh-CN" altLang="en-US" sz="2200" dirty="0"/>
              <a:t> </a:t>
            </a:r>
            <a:r>
              <a:rPr lang="en-US" altLang="zh-CN" sz="2200" dirty="0"/>
              <a:t>E</a:t>
            </a:r>
            <a:r>
              <a:rPr lang="en-US" altLang="zh-CN" sz="2200" baseline="-25000" dirty="0"/>
              <a:t>i+1</a:t>
            </a:r>
            <a:r>
              <a:rPr lang="en-US" altLang="zh-CN" sz="2200" dirty="0"/>
              <a:t>,</a:t>
            </a:r>
            <a:r>
              <a:rPr lang="zh-CN" altLang="en-US" sz="2200" dirty="0"/>
              <a:t> </a:t>
            </a:r>
            <a:r>
              <a:rPr lang="en-US" altLang="zh-CN" sz="2200" dirty="0"/>
              <a:t>E</a:t>
            </a:r>
            <a:r>
              <a:rPr lang="en-US" altLang="zh-CN" sz="2200" baseline="-25000" dirty="0"/>
              <a:t>i+2</a:t>
            </a:r>
            <a:r>
              <a:rPr lang="en-US" altLang="zh-CN" sz="2200" dirty="0"/>
              <a:t>,</a:t>
            </a:r>
            <a:r>
              <a:rPr lang="zh-CN" altLang="en-US" sz="2200" dirty="0"/>
              <a:t> </a:t>
            </a:r>
            <a:r>
              <a:rPr lang="en-US" altLang="zh-CN" sz="2200" dirty="0"/>
              <a:t>…,</a:t>
            </a:r>
            <a:r>
              <a:rPr lang="zh-CN" altLang="en-US" sz="2200" dirty="0"/>
              <a:t> </a:t>
            </a:r>
            <a:r>
              <a:rPr lang="en-US" altLang="zh-CN" sz="2200" dirty="0" err="1"/>
              <a:t>E</a:t>
            </a:r>
            <a:r>
              <a:rPr lang="en-US" altLang="zh-CN" sz="2200" baseline="-25000" dirty="0" err="1"/>
              <a:t>n</a:t>
            </a:r>
            <a:r>
              <a:rPr lang="en-US" altLang="zh-CN" sz="2200" dirty="0"/>
              <a:t>,</a:t>
            </a:r>
            <a:r>
              <a:rPr lang="zh-CN" altLang="en-US" sz="2200" dirty="0"/>
              <a:t> </a:t>
            </a:r>
            <a:r>
              <a:rPr lang="en-US" altLang="zh-CN" sz="2200" dirty="0"/>
              <a:t>jointly</a:t>
            </a:r>
            <a:endParaRPr lang="en-US" sz="2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BB12AD-3AB1-CFDB-C139-28C11290AF16}"/>
              </a:ext>
            </a:extLst>
          </p:cNvPr>
          <p:cNvSpPr txBox="1"/>
          <p:nvPr/>
        </p:nvSpPr>
        <p:spPr>
          <a:xfrm>
            <a:off x="6396885" y="3988837"/>
            <a:ext cx="549423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dirty="0"/>
              <a:t>Comparison</a:t>
            </a:r>
            <a:r>
              <a:rPr lang="zh-CN" altLang="en-US" sz="2200" b="1" dirty="0"/>
              <a:t> </a:t>
            </a:r>
            <a:r>
              <a:rPr lang="en-US" altLang="zh-CN" sz="2200" b="1" dirty="0"/>
              <a:t>with</a:t>
            </a:r>
            <a:r>
              <a:rPr lang="zh-CN" altLang="en-US" sz="2200" b="1" dirty="0"/>
              <a:t> </a:t>
            </a:r>
            <a:r>
              <a:rPr lang="en-US" altLang="zh-CN" sz="2200" b="1" dirty="0" err="1"/>
              <a:t>ChatGPT</a:t>
            </a:r>
            <a:r>
              <a:rPr lang="en-US" altLang="zh-CN" sz="2200" b="1" dirty="0"/>
              <a:t>?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altLang="zh-CN" sz="2200" dirty="0"/>
              <a:t>Sample</a:t>
            </a:r>
            <a:r>
              <a:rPr lang="zh-CN" altLang="en-US" sz="2200" dirty="0"/>
              <a:t> </a:t>
            </a:r>
            <a:r>
              <a:rPr lang="en-US" altLang="zh-CN" sz="2200" dirty="0"/>
              <a:t>120</a:t>
            </a:r>
            <a:r>
              <a:rPr lang="zh-CN" altLang="en-US" sz="2200" dirty="0"/>
              <a:t> </a:t>
            </a:r>
            <a:r>
              <a:rPr lang="en-US" altLang="zh-CN" sz="2200" dirty="0"/>
              <a:t>examples</a:t>
            </a:r>
            <a:r>
              <a:rPr lang="zh-CN" altLang="en-US" sz="2200" dirty="0"/>
              <a:t> </a:t>
            </a:r>
            <a:r>
              <a:rPr lang="en-US" altLang="zh-CN" sz="2200" dirty="0"/>
              <a:t>and</a:t>
            </a:r>
            <a:r>
              <a:rPr lang="zh-CN" altLang="en-US" sz="2200" dirty="0"/>
              <a:t> </a:t>
            </a:r>
            <a:r>
              <a:rPr lang="en-US" altLang="zh-CN" sz="2200" dirty="0"/>
              <a:t>manually</a:t>
            </a:r>
            <a:r>
              <a:rPr lang="zh-CN" altLang="en-US" sz="2200" dirty="0"/>
              <a:t> </a:t>
            </a:r>
            <a:r>
              <a:rPr lang="en-US" altLang="zh-CN" sz="2200" dirty="0"/>
              <a:t>read</a:t>
            </a:r>
            <a:r>
              <a:rPr lang="zh-CN" altLang="en-US" sz="2200" dirty="0"/>
              <a:t> </a:t>
            </a:r>
            <a:r>
              <a:rPr lang="en-US" altLang="zh-CN" sz="2200" dirty="0"/>
              <a:t>the</a:t>
            </a:r>
            <a:r>
              <a:rPr lang="zh-CN" altLang="en-US" sz="2200" dirty="0"/>
              <a:t> </a:t>
            </a:r>
            <a:r>
              <a:rPr lang="en-US" altLang="zh-CN" sz="2200" dirty="0"/>
              <a:t>results</a:t>
            </a:r>
            <a:r>
              <a:rPr lang="zh-CN" altLang="en-US" sz="2200" dirty="0"/>
              <a:t> </a:t>
            </a:r>
            <a:r>
              <a:rPr lang="en-US" altLang="zh-CN" sz="2200" dirty="0"/>
              <a:t>of</a:t>
            </a:r>
            <a:r>
              <a:rPr lang="zh-CN" altLang="en-US" sz="2200" dirty="0"/>
              <a:t> </a:t>
            </a:r>
            <a:r>
              <a:rPr lang="en-US" altLang="zh-CN" sz="2200" dirty="0" err="1"/>
              <a:t>ChatGPT</a:t>
            </a:r>
            <a:r>
              <a:rPr lang="en-US" altLang="zh-CN" sz="2200" dirty="0"/>
              <a:t>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altLang="zh-CN" sz="2200" dirty="0"/>
              <a:t>Our</a:t>
            </a:r>
            <a:r>
              <a:rPr lang="zh-CN" altLang="en-US" sz="2200" dirty="0"/>
              <a:t> </a:t>
            </a:r>
            <a:r>
              <a:rPr lang="en-US" altLang="zh-CN" sz="2200" dirty="0"/>
              <a:t>framework</a:t>
            </a:r>
            <a:r>
              <a:rPr lang="zh-CN" altLang="en-US" sz="2200" dirty="0"/>
              <a:t> </a:t>
            </a:r>
            <a:r>
              <a:rPr lang="en-US" altLang="zh-CN" sz="2200" dirty="0"/>
              <a:t>works</a:t>
            </a:r>
            <a:r>
              <a:rPr lang="zh-CN" altLang="en-US" sz="2200" dirty="0"/>
              <a:t> </a:t>
            </a:r>
            <a:r>
              <a:rPr lang="en-US" altLang="zh-CN" sz="2200" dirty="0"/>
              <a:t>better</a:t>
            </a:r>
            <a:r>
              <a:rPr lang="zh-CN" altLang="en-US" sz="2200" dirty="0"/>
              <a:t> </a:t>
            </a:r>
            <a:r>
              <a:rPr lang="en-US" altLang="zh-CN" sz="2200" dirty="0"/>
              <a:t>with</a:t>
            </a:r>
            <a:r>
              <a:rPr lang="zh-CN" altLang="en-US" sz="2200" dirty="0"/>
              <a:t> </a:t>
            </a:r>
            <a:r>
              <a:rPr lang="en-US" altLang="zh-CN" sz="2200" dirty="0"/>
              <a:t>much</a:t>
            </a:r>
            <a:r>
              <a:rPr lang="zh-CN" altLang="en-US" sz="2200" dirty="0"/>
              <a:t> </a:t>
            </a:r>
            <a:r>
              <a:rPr lang="en-US" altLang="zh-CN" sz="2200" dirty="0"/>
              <a:t>less</a:t>
            </a:r>
            <a:r>
              <a:rPr lang="zh-CN" altLang="en-US" sz="2200" dirty="0"/>
              <a:t> </a:t>
            </a:r>
            <a:r>
              <a:rPr lang="en-US" altLang="zh-CN" sz="2200" dirty="0"/>
              <a:t>parameter.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212655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/>
          <p:nvPr/>
        </p:nvSpPr>
        <p:spPr>
          <a:xfrm>
            <a:off x="2866796" y="3717600"/>
            <a:ext cx="6458400" cy="2037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 algn="ctr">
              <a:lnSpc>
                <a:spcPct val="115000"/>
              </a:lnSpc>
              <a:buClr>
                <a:schemeClr val="dk1"/>
              </a:buClr>
              <a:buSzPts val="800"/>
            </a:pPr>
            <a:r>
              <a:rPr lang="en" sz="2267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COPA</a:t>
            </a:r>
            <a:r>
              <a:rPr lang="en" sz="2400" baseline="30000" dirty="0"/>
              <a:t>[1]</a:t>
            </a:r>
            <a:endParaRPr sz="2267" b="1" baseline="300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" sz="2267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Premise: </a:t>
            </a:r>
            <a:r>
              <a:rPr lang="en" sz="2267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man broke his toe. What was the CAUSE of this?</a:t>
            </a:r>
            <a:endParaRPr sz="2267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" sz="2267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Alternative 1:</a:t>
            </a:r>
            <a:r>
              <a:rPr lang="en" sz="2267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He got a hole in his sock.</a:t>
            </a:r>
            <a:endParaRPr sz="2267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" sz="2267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Alternative 2: </a:t>
            </a:r>
            <a:r>
              <a:rPr lang="en" sz="2267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 dropped a hammer on his foot.</a:t>
            </a:r>
            <a:endParaRPr sz="2267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412199" y="1121799"/>
            <a:ext cx="10515600" cy="572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t" anchorCtr="0">
            <a:noAutofit/>
          </a:bodyPr>
          <a:lstStyle/>
          <a:p>
            <a:pPr marL="101598"/>
            <a:r>
              <a:rPr lang="en-US" altLang="zh-CN" b="1" dirty="0"/>
              <a:t>1.</a:t>
            </a:r>
            <a:r>
              <a:rPr lang="zh-CN" altLang="en-US" b="1" dirty="0"/>
              <a:t> </a:t>
            </a:r>
            <a:r>
              <a:rPr lang="en" b="1" dirty="0"/>
              <a:t>Introduction</a:t>
            </a:r>
            <a:endParaRPr b="1" dirty="0"/>
          </a:p>
        </p:txBody>
      </p:sp>
      <p:sp>
        <p:nvSpPr>
          <p:cNvPr id="74" name="Google Shape;74;p15"/>
          <p:cNvSpPr txBox="1">
            <a:spLocks noGrp="1"/>
          </p:cNvSpPr>
          <p:nvPr>
            <p:ph type="sldNum" idx="12"/>
          </p:nvPr>
        </p:nvSpPr>
        <p:spPr>
          <a:xfrm>
            <a:off x="9268800" y="280313"/>
            <a:ext cx="2421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r>
              <a:rPr lang="en"/>
              <a:t>Page </a:t>
            </a:r>
            <a:fld id="{00000000-1234-1234-1234-123412341234}" type="slidenum">
              <a:rPr lang="en"/>
              <a:pPr/>
              <a:t>2</a:t>
            </a:fld>
            <a:endParaRPr/>
          </a:p>
        </p:txBody>
      </p:sp>
      <p:sp>
        <p:nvSpPr>
          <p:cNvPr id="75" name="Google Shape;75;p15"/>
          <p:cNvSpPr txBox="1"/>
          <p:nvPr/>
        </p:nvSpPr>
        <p:spPr>
          <a:xfrm>
            <a:off x="412200" y="2030175"/>
            <a:ext cx="10515600" cy="113892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33" tIns="45700" rIns="91433" bIns="45700" anchor="t" anchorCtr="0">
            <a:spAutoFit/>
          </a:bodyPr>
          <a:lstStyle/>
          <a:p>
            <a:r>
              <a:rPr lang="en" sz="2267" b="1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Commonsense Causal Reasoning:</a:t>
            </a:r>
            <a:endParaRPr sz="2267" dirty="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r>
              <a:rPr lang="en" sz="2267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Given a premise and two alternatives, the task is to select the alternative that more plausibly has a causal relation with the premise.</a:t>
            </a:r>
            <a:endParaRPr sz="2267" dirty="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570433" y="6035501"/>
            <a:ext cx="81956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HK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Roemmele</a:t>
            </a:r>
            <a:r>
              <a:rPr lang="en-HK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Melissa, Cosmin Adrian </a:t>
            </a:r>
            <a:r>
              <a:rPr lang="en-HK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Bejan</a:t>
            </a:r>
            <a:r>
              <a:rPr lang="en-HK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and Andrew S. Gordon. "Choice of Plausible Alternatives: An Evaluation of </a:t>
            </a:r>
            <a:r>
              <a:rPr lang="en-HK" sz="12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Commonsense</a:t>
            </a:r>
            <a:r>
              <a:rPr lang="en-HK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Causal Reasoning." </a:t>
            </a:r>
            <a:r>
              <a:rPr lang="en-HK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AAAI spring symposium: logical formalizations of </a:t>
            </a:r>
            <a:r>
              <a:rPr lang="en-HK" sz="1200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commonsense</a:t>
            </a:r>
            <a:r>
              <a:rPr lang="en-HK" sz="12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reasoning</a:t>
            </a:r>
            <a:r>
              <a:rPr lang="en-HK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2011.</a:t>
            </a:r>
            <a:endParaRPr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412199" y="972399"/>
            <a:ext cx="10515600" cy="572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t" anchorCtr="0">
            <a:noAutofit/>
          </a:bodyPr>
          <a:lstStyle/>
          <a:p>
            <a:r>
              <a:rPr lang="en" b="1" dirty="0"/>
              <a:t>2. Motivation </a:t>
            </a:r>
            <a:endParaRPr b="1" dirty="0"/>
          </a:p>
        </p:txBody>
      </p:sp>
      <p:sp>
        <p:nvSpPr>
          <p:cNvPr id="82" name="Google Shape;82;p16"/>
          <p:cNvSpPr txBox="1">
            <a:spLocks noGrp="1"/>
          </p:cNvSpPr>
          <p:nvPr>
            <p:ph type="sldNum" idx="12"/>
          </p:nvPr>
        </p:nvSpPr>
        <p:spPr>
          <a:xfrm>
            <a:off x="9268800" y="280313"/>
            <a:ext cx="2421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r>
              <a:rPr lang="en"/>
              <a:t>Page </a:t>
            </a:r>
            <a:fld id="{00000000-1234-1234-1234-123412341234}" type="slidenum">
              <a:rPr lang="en"/>
              <a:pPr/>
              <a:t>3</a:t>
            </a:fld>
            <a:endParaRPr/>
          </a:p>
        </p:txBody>
      </p:sp>
      <p:grpSp>
        <p:nvGrpSpPr>
          <p:cNvPr id="83" name="Google Shape;83;p16"/>
          <p:cNvGrpSpPr/>
          <p:nvPr/>
        </p:nvGrpSpPr>
        <p:grpSpPr>
          <a:xfrm>
            <a:off x="1047435" y="1831233"/>
            <a:ext cx="4389200" cy="3187640"/>
            <a:chOff x="785576" y="1373425"/>
            <a:chExt cx="3291900" cy="2390730"/>
          </a:xfrm>
        </p:grpSpPr>
        <p:sp>
          <p:nvSpPr>
            <p:cNvPr id="84" name="Google Shape;84;p16"/>
            <p:cNvSpPr txBox="1"/>
            <p:nvPr/>
          </p:nvSpPr>
          <p:spPr>
            <a:xfrm>
              <a:off x="785576" y="2317375"/>
              <a:ext cx="3291900" cy="14467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91433" rIns="91433" bIns="91433" anchor="t" anchorCtr="0">
              <a:spAutoFit/>
            </a:bodyPr>
            <a:lstStyle/>
            <a:p>
              <a:pPr>
                <a:buClr>
                  <a:srgbClr val="000000"/>
                </a:buClr>
                <a:buSzPts val="1700"/>
              </a:pPr>
              <a:r>
                <a:rPr lang="en" sz="2267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1. The same event may have different causes in different contexts.</a:t>
              </a:r>
              <a:endParaRPr sz="2267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>
                <a:buClr>
                  <a:srgbClr val="000000"/>
                </a:buClr>
                <a:buSzPts val="1700"/>
              </a:pPr>
              <a:r>
                <a:rPr lang="en" sz="2267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2. Current CCR work do not consider this.</a:t>
              </a:r>
              <a:endParaRPr sz="2267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5" name="Google Shape;85;p16"/>
            <p:cNvSpPr txBox="1"/>
            <p:nvPr/>
          </p:nvSpPr>
          <p:spPr>
            <a:xfrm>
              <a:off x="1249976" y="1373425"/>
              <a:ext cx="2363100" cy="4463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91433" rIns="91433" bIns="91433" anchor="t" anchorCtr="0">
              <a:spAutoFit/>
            </a:bodyPr>
            <a:lstStyle/>
            <a:p>
              <a:pPr algn="ctr"/>
              <a:r>
                <a:rPr lang="en" sz="2667" b="1" dirty="0">
                  <a:solidFill>
                    <a:schemeClr val="dk1"/>
                  </a:solidFill>
                  <a:highlight>
                    <a:schemeClr val="lt1"/>
                  </a:highlight>
                  <a:latin typeface="Times New Roman"/>
                  <a:ea typeface="Times New Roman"/>
                  <a:cs typeface="Times New Roman"/>
                  <a:sym typeface="Times New Roman"/>
                </a:rPr>
                <a:t>Context?</a:t>
              </a:r>
              <a:endParaRPr sz="2667" b="1" dirty="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86" name="Google Shape;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9876" y="1154050"/>
            <a:ext cx="6348967" cy="454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title"/>
          </p:nvPr>
        </p:nvSpPr>
        <p:spPr>
          <a:xfrm>
            <a:off x="412199" y="972399"/>
            <a:ext cx="10515600" cy="572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t" anchorCtr="0">
            <a:noAutofit/>
          </a:bodyPr>
          <a:lstStyle/>
          <a:p>
            <a:r>
              <a:rPr lang="en" b="1" dirty="0"/>
              <a:t>3. Task Reformulation</a:t>
            </a:r>
            <a:endParaRPr b="1" dirty="0"/>
          </a:p>
        </p:txBody>
      </p:sp>
      <p:sp>
        <p:nvSpPr>
          <p:cNvPr id="92" name="Google Shape;92;p17"/>
          <p:cNvSpPr txBox="1">
            <a:spLocks noGrp="1"/>
          </p:cNvSpPr>
          <p:nvPr>
            <p:ph type="sldNum" idx="12"/>
          </p:nvPr>
        </p:nvSpPr>
        <p:spPr>
          <a:xfrm>
            <a:off x="9268800" y="280313"/>
            <a:ext cx="2421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r>
              <a:rPr lang="en"/>
              <a:t>Page </a:t>
            </a:r>
            <a:fld id="{00000000-1234-1234-1234-123412341234}" type="slidenum">
              <a:rPr lang="en"/>
              <a:pPr/>
              <a:t>4</a:t>
            </a:fld>
            <a:endParaRPr/>
          </a:p>
        </p:txBody>
      </p:sp>
      <p:grpSp>
        <p:nvGrpSpPr>
          <p:cNvPr id="93" name="Google Shape;93;p17"/>
          <p:cNvGrpSpPr/>
          <p:nvPr/>
        </p:nvGrpSpPr>
        <p:grpSpPr>
          <a:xfrm>
            <a:off x="1047434" y="1831234"/>
            <a:ext cx="4563967" cy="3187640"/>
            <a:chOff x="785575" y="1373425"/>
            <a:chExt cx="3422975" cy="2390730"/>
          </a:xfrm>
        </p:grpSpPr>
        <p:sp>
          <p:nvSpPr>
            <p:cNvPr id="94" name="Google Shape;94;p17"/>
            <p:cNvSpPr txBox="1"/>
            <p:nvPr/>
          </p:nvSpPr>
          <p:spPr>
            <a:xfrm>
              <a:off x="785575" y="2317375"/>
              <a:ext cx="3422975" cy="14467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91433" rIns="91433" bIns="91433" anchor="t" anchorCtr="0">
              <a:spAutoFit/>
            </a:bodyPr>
            <a:lstStyle/>
            <a:p>
              <a:r>
                <a:rPr lang="en-US" altLang="zh-CN" sz="2267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In</a:t>
              </a:r>
              <a:r>
                <a:rPr lang="zh-CN" altLang="en-US" sz="2267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" sz="2267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 chain of events E</a:t>
              </a:r>
              <a:r>
                <a:rPr lang="en" sz="2267" baseline="-25000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</a:t>
              </a:r>
              <a:r>
                <a:rPr lang="en" sz="2267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, E</a:t>
              </a:r>
              <a:r>
                <a:rPr lang="en" sz="2267" baseline="-25000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2</a:t>
              </a:r>
              <a:r>
                <a:rPr lang="en" sz="2267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, E</a:t>
              </a:r>
              <a:r>
                <a:rPr lang="en" sz="2267" baseline="-25000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3</a:t>
              </a:r>
              <a:r>
                <a:rPr lang="en" sz="2267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, …, </a:t>
              </a:r>
              <a:r>
                <a:rPr lang="en" sz="2267" dirty="0" err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</a:t>
              </a:r>
              <a:r>
                <a:rPr lang="en" sz="2267" baseline="-25000" dirty="0" err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</a:t>
              </a:r>
              <a:r>
                <a:rPr lang="en-US" altLang="zh-CN" sz="2267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:</a:t>
              </a:r>
              <a:r>
                <a:rPr lang="zh-CN" altLang="en-US" sz="2267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altLang="zh-CN" sz="2267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detect</a:t>
              </a:r>
              <a:r>
                <a:rPr lang="zh-CN" altLang="en-US" sz="2267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" sz="2267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commonsense causal relation between two events. </a:t>
              </a:r>
              <a:endParaRPr sz="2267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endParaRPr sz="2267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r>
                <a:rPr lang="en" sz="2267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(we sampled data from </a:t>
              </a:r>
              <a:r>
                <a:rPr lang="en" sz="2267" dirty="0" err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RocStories</a:t>
              </a:r>
              <a:r>
                <a:rPr lang="en" sz="2267" baseline="30000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[2]</a:t>
              </a:r>
              <a:r>
                <a:rPr lang="en" sz="2267" dirty="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)</a:t>
              </a:r>
              <a:endParaRPr sz="2267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5" name="Google Shape;95;p17"/>
            <p:cNvSpPr txBox="1"/>
            <p:nvPr/>
          </p:nvSpPr>
          <p:spPr>
            <a:xfrm>
              <a:off x="1249976" y="1373425"/>
              <a:ext cx="2363100" cy="7541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91433" rIns="91433" bIns="91433" anchor="t" anchorCtr="0">
              <a:spAutoFit/>
            </a:bodyPr>
            <a:lstStyle/>
            <a:p>
              <a:pPr algn="ctr"/>
              <a:r>
                <a:rPr lang="en" sz="2667" b="1" dirty="0">
                  <a:solidFill>
                    <a:schemeClr val="dk1"/>
                  </a:solidFill>
                  <a:highlight>
                    <a:schemeClr val="lt1"/>
                  </a:highlight>
                  <a:latin typeface="Times New Roman"/>
                  <a:ea typeface="Times New Roman"/>
                  <a:cs typeface="Times New Roman"/>
                  <a:sym typeface="Times New Roman"/>
                </a:rPr>
                <a:t>Contextualized CCR</a:t>
              </a:r>
              <a:endParaRPr sz="2667" b="1" dirty="0"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96" name="Google Shape;9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1402" y="972399"/>
            <a:ext cx="6348967" cy="45499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7"/>
          <p:cNvSpPr txBox="1"/>
          <p:nvPr/>
        </p:nvSpPr>
        <p:spPr>
          <a:xfrm>
            <a:off x="412200" y="5849201"/>
            <a:ext cx="119824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-HK" sz="1200" b="0" i="0" dirty="0">
                <a:solidFill>
                  <a:srgbClr val="212529"/>
                </a:solidFill>
                <a:effectLst/>
                <a:latin typeface="-apple-system"/>
              </a:rPr>
              <a:t>Nasrin </a:t>
            </a:r>
            <a:r>
              <a:rPr lang="en-HK" sz="1200" b="0" i="0" dirty="0" err="1">
                <a:solidFill>
                  <a:srgbClr val="212529"/>
                </a:solidFill>
                <a:effectLst/>
                <a:latin typeface="-apple-system"/>
              </a:rPr>
              <a:t>Mostafazadeh</a:t>
            </a:r>
            <a:r>
              <a:rPr lang="en-HK" sz="1200" b="0" i="0" dirty="0">
                <a:solidFill>
                  <a:srgbClr val="212529"/>
                </a:solidFill>
                <a:effectLst/>
                <a:latin typeface="-apple-system"/>
              </a:rPr>
              <a:t>, Nathanael Chambers, </a:t>
            </a:r>
            <a:r>
              <a:rPr lang="en-HK" sz="1200" b="0" i="0" dirty="0" err="1">
                <a:solidFill>
                  <a:srgbClr val="212529"/>
                </a:solidFill>
                <a:effectLst/>
                <a:latin typeface="-apple-system"/>
              </a:rPr>
              <a:t>Xiaodong</a:t>
            </a:r>
            <a:r>
              <a:rPr lang="en-HK" sz="1200" b="0" i="0" dirty="0">
                <a:solidFill>
                  <a:srgbClr val="212529"/>
                </a:solidFill>
                <a:effectLst/>
                <a:latin typeface="-apple-system"/>
              </a:rPr>
              <a:t> He, Devi Parikh, Dhruv Batra, Lucy </a:t>
            </a:r>
            <a:r>
              <a:rPr lang="en-HK" sz="1200" b="0" i="0" dirty="0" err="1">
                <a:solidFill>
                  <a:srgbClr val="212529"/>
                </a:solidFill>
                <a:effectLst/>
                <a:latin typeface="-apple-system"/>
              </a:rPr>
              <a:t>Vanderwende</a:t>
            </a:r>
            <a:r>
              <a:rPr lang="en-HK" sz="1200" b="0" i="0" dirty="0">
                <a:solidFill>
                  <a:srgbClr val="212529"/>
                </a:solidFill>
                <a:effectLst/>
                <a:latin typeface="-apple-system"/>
              </a:rPr>
              <a:t>, </a:t>
            </a:r>
            <a:r>
              <a:rPr lang="en-HK" sz="1200" b="0" i="0" dirty="0" err="1">
                <a:solidFill>
                  <a:srgbClr val="212529"/>
                </a:solidFill>
                <a:effectLst/>
                <a:latin typeface="-apple-system"/>
              </a:rPr>
              <a:t>Pushmeet</a:t>
            </a:r>
            <a:r>
              <a:rPr lang="en-HK" sz="1200" b="0" i="0" dirty="0">
                <a:solidFill>
                  <a:srgbClr val="212529"/>
                </a:solidFill>
                <a:effectLst/>
                <a:latin typeface="-apple-system"/>
              </a:rPr>
              <a:t> Kohli, and James Allen. 2016. </a:t>
            </a:r>
            <a:r>
              <a:rPr lang="en-HK" sz="1200" b="0" i="0" u="none" strike="noStrike" dirty="0">
                <a:solidFill>
                  <a:srgbClr val="446E9B"/>
                </a:solidFill>
                <a:effectLst/>
                <a:latin typeface="-apple-system"/>
                <a:hlinkClick r:id="rId4"/>
              </a:rPr>
              <a:t>A Corpus and Cloze Evaluation for Deeper Understanding of Commonsense Stories</a:t>
            </a:r>
            <a:r>
              <a:rPr lang="en-HK" sz="1200" b="0" i="0" dirty="0">
                <a:solidFill>
                  <a:srgbClr val="212529"/>
                </a:solidFill>
                <a:effectLst/>
                <a:latin typeface="-apple-system"/>
              </a:rPr>
              <a:t>. In </a:t>
            </a:r>
            <a:r>
              <a:rPr lang="en-HK" sz="1200" b="0" i="1" dirty="0">
                <a:solidFill>
                  <a:srgbClr val="212529"/>
                </a:solidFill>
                <a:effectLst/>
                <a:latin typeface="-apple-system"/>
              </a:rPr>
              <a:t>Proceedings of</a:t>
            </a:r>
            <a:r>
              <a:rPr lang="zh-CN" altLang="en-US" sz="1200" b="0" i="1" dirty="0">
                <a:solidFill>
                  <a:srgbClr val="212529"/>
                </a:solidFill>
                <a:effectLst/>
                <a:latin typeface="-apple-system"/>
              </a:rPr>
              <a:t> </a:t>
            </a:r>
            <a:r>
              <a:rPr lang="en-US" altLang="zh-CN" sz="1200" b="0" i="1" dirty="0">
                <a:solidFill>
                  <a:srgbClr val="212529"/>
                </a:solidFill>
                <a:effectLst/>
                <a:latin typeface="-apple-system"/>
              </a:rPr>
              <a:t>NAACL</a:t>
            </a:r>
            <a:r>
              <a:rPr lang="en-HK" sz="1200" b="0" i="0" dirty="0">
                <a:solidFill>
                  <a:srgbClr val="212529"/>
                </a:solidFill>
                <a:effectLst/>
                <a:latin typeface="-apple-system"/>
              </a:rPr>
              <a:t>,</a:t>
            </a:r>
            <a:r>
              <a:rPr lang="zh-CN" altLang="en-US" sz="1200" dirty="0">
                <a:solidFill>
                  <a:srgbClr val="212529"/>
                </a:solidFill>
                <a:latin typeface="-apple-system"/>
              </a:rPr>
              <a:t> </a:t>
            </a:r>
            <a:r>
              <a:rPr lang="en-US" altLang="zh-CN" sz="1200" dirty="0">
                <a:solidFill>
                  <a:srgbClr val="212529"/>
                </a:solidFill>
                <a:latin typeface="-apple-system"/>
              </a:rPr>
              <a:t>2016</a:t>
            </a:r>
            <a:r>
              <a:rPr lang="en-HK" sz="1200" b="0" i="0" dirty="0">
                <a:solidFill>
                  <a:srgbClr val="212529"/>
                </a:solidFill>
                <a:effectLst/>
                <a:latin typeface="-apple-system"/>
              </a:rPr>
              <a:t>.</a:t>
            </a:r>
            <a:endParaRPr lang="en-HK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>
            <a:spLocks noGrp="1"/>
          </p:cNvSpPr>
          <p:nvPr>
            <p:ph type="title"/>
          </p:nvPr>
        </p:nvSpPr>
        <p:spPr>
          <a:xfrm>
            <a:off x="418873" y="565023"/>
            <a:ext cx="10515600" cy="572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t" anchorCtr="0">
            <a:noAutofit/>
          </a:bodyPr>
          <a:lstStyle/>
          <a:p>
            <a:r>
              <a:rPr lang="en-US" altLang="zh-CN" dirty="0"/>
              <a:t>4</a:t>
            </a:r>
            <a:r>
              <a:rPr lang="en" dirty="0"/>
              <a:t>. </a:t>
            </a:r>
            <a:r>
              <a:rPr lang="en-US" altLang="zh-CN" dirty="0"/>
              <a:t>Framework</a:t>
            </a:r>
            <a:r>
              <a:rPr lang="en" dirty="0"/>
              <a:t>: Potential Outcome Framework</a:t>
            </a:r>
            <a:endParaRPr dirty="0"/>
          </a:p>
        </p:txBody>
      </p:sp>
      <p:sp>
        <p:nvSpPr>
          <p:cNvPr id="103" name="Google Shape;103;p18"/>
          <p:cNvSpPr txBox="1">
            <a:spLocks noGrp="1"/>
          </p:cNvSpPr>
          <p:nvPr>
            <p:ph type="sldNum" idx="12"/>
          </p:nvPr>
        </p:nvSpPr>
        <p:spPr>
          <a:xfrm>
            <a:off x="9268800" y="280313"/>
            <a:ext cx="2421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r>
              <a:rPr lang="en"/>
              <a:t>Page </a:t>
            </a:r>
            <a:fld id="{00000000-1234-1234-1234-123412341234}" type="slidenum">
              <a:rPr lang="en"/>
              <a:pPr/>
              <a:t>5</a:t>
            </a:fld>
            <a:endParaRPr/>
          </a:p>
        </p:txBody>
      </p:sp>
      <p:sp>
        <p:nvSpPr>
          <p:cNvPr id="104" name="Google Shape;104;p18"/>
          <p:cNvSpPr txBox="1"/>
          <p:nvPr/>
        </p:nvSpPr>
        <p:spPr>
          <a:xfrm>
            <a:off x="3468844" y="4894014"/>
            <a:ext cx="5698591" cy="1661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t" anchorCtr="0">
            <a:spAutoFit/>
          </a:bodyPr>
          <a:lstStyle/>
          <a:p>
            <a:r>
              <a:rPr lang="en" sz="2400" b="1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1. multi</a:t>
            </a:r>
            <a:r>
              <a:rPr lang="en-US" altLang="zh-CN" sz="2400" b="1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-time</a:t>
            </a:r>
            <a:r>
              <a:rPr lang="en" sz="2400" b="1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stamp covariate sampling</a:t>
            </a:r>
            <a:endParaRPr sz="2400" b="1" dirty="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r>
              <a:rPr lang="en" sz="2400" b="1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2. intervention generation</a:t>
            </a:r>
            <a:endParaRPr sz="2400" b="1" dirty="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r>
              <a:rPr lang="en" sz="2400" b="1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3. selecting a set of matched interventions</a:t>
            </a:r>
            <a:endParaRPr sz="2400" b="1" dirty="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r>
              <a:rPr lang="en" sz="2400" b="1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4. computing average treatment</a:t>
            </a:r>
            <a:r>
              <a:rPr lang="zh-CN" altLang="en-US" sz="2400" b="1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2400" b="1" dirty="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effect </a:t>
            </a:r>
            <a:endParaRPr sz="2400" b="1" dirty="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8EDF9C6-D856-8E98-BB24-70EBAE40A9DD}"/>
              </a:ext>
            </a:extLst>
          </p:cNvPr>
          <p:cNvGrpSpPr/>
          <p:nvPr/>
        </p:nvGrpSpPr>
        <p:grpSpPr>
          <a:xfrm flipH="1">
            <a:off x="3519848" y="2534362"/>
            <a:ext cx="549984" cy="1390599"/>
            <a:chOff x="10388626" y="3583736"/>
            <a:chExt cx="549984" cy="1390599"/>
          </a:xfrm>
        </p:grpSpPr>
        <p:sp>
          <p:nvSpPr>
            <p:cNvPr id="51" name="Down Arrow 50">
              <a:extLst>
                <a:ext uri="{FF2B5EF4-FFF2-40B4-BE49-F238E27FC236}">
                  <a16:creationId xmlns:a16="http://schemas.microsoft.com/office/drawing/2014/main" id="{9C77F68D-8972-8406-711F-1B8195321412}"/>
                </a:ext>
              </a:extLst>
            </p:cNvPr>
            <p:cNvSpPr/>
            <p:nvPr/>
          </p:nvSpPr>
          <p:spPr>
            <a:xfrm>
              <a:off x="10517461" y="3583737"/>
              <a:ext cx="421149" cy="1283914"/>
            </a:xfrm>
            <a:prstGeom prst="downArrow">
              <a:avLst>
                <a:gd name="adj1" fmla="val 40637"/>
                <a:gd name="adj2" fmla="val 70844"/>
              </a:avLst>
            </a:prstGeom>
            <a:solidFill>
              <a:srgbClr val="9DC3E6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B0C66EA2-0F9C-A81A-208D-DAF9CDF8C4E5}"/>
                </a:ext>
              </a:extLst>
            </p:cNvPr>
            <p:cNvSpPr/>
            <p:nvPr/>
          </p:nvSpPr>
          <p:spPr>
            <a:xfrm>
              <a:off x="10388626" y="3583736"/>
              <a:ext cx="339409" cy="13905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05043B29-9807-3CEF-4B63-CCEF6B0430DA}"/>
              </a:ext>
            </a:extLst>
          </p:cNvPr>
          <p:cNvSpPr txBox="1"/>
          <p:nvPr/>
        </p:nvSpPr>
        <p:spPr>
          <a:xfrm>
            <a:off x="2954496" y="3657289"/>
            <a:ext cx="60979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EBAE9383-1084-9C2D-E58F-6D55145276DA}"/>
              </a:ext>
            </a:extLst>
          </p:cNvPr>
          <p:cNvSpPr/>
          <p:nvPr/>
        </p:nvSpPr>
        <p:spPr>
          <a:xfrm>
            <a:off x="3841097" y="2078389"/>
            <a:ext cx="4152081" cy="1726973"/>
          </a:xfrm>
          <a:prstGeom prst="roundRect">
            <a:avLst>
              <a:gd name="adj" fmla="val 8009"/>
            </a:avLst>
          </a:prstGeom>
          <a:noFill/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1F43B92-C452-6A4D-D1C3-D09771D955CA}"/>
              </a:ext>
            </a:extLst>
          </p:cNvPr>
          <p:cNvGrpSpPr/>
          <p:nvPr/>
        </p:nvGrpSpPr>
        <p:grpSpPr>
          <a:xfrm>
            <a:off x="4004979" y="3314681"/>
            <a:ext cx="3814844" cy="393991"/>
            <a:chOff x="3050400" y="4892364"/>
            <a:chExt cx="3814844" cy="393991"/>
          </a:xfrm>
        </p:grpSpPr>
        <p:sp>
          <p:nvSpPr>
            <p:cNvPr id="56" name="Rounded Rectangle 55">
              <a:extLst>
                <a:ext uri="{FF2B5EF4-FFF2-40B4-BE49-F238E27FC236}">
                  <a16:creationId xmlns:a16="http://schemas.microsoft.com/office/drawing/2014/main" id="{747103F3-FB6E-4993-29FE-7906E2D3635F}"/>
                </a:ext>
              </a:extLst>
            </p:cNvPr>
            <p:cNvSpPr/>
            <p:nvPr/>
          </p:nvSpPr>
          <p:spPr>
            <a:xfrm>
              <a:off x="3050400" y="4911627"/>
              <a:ext cx="3814844" cy="364600"/>
            </a:xfrm>
            <a:prstGeom prst="roundRect">
              <a:avLst>
                <a:gd name="adj" fmla="val 25624"/>
              </a:avLst>
            </a:prstGeom>
            <a:solidFill>
              <a:schemeClr val="accent5">
                <a:lumMod val="60000"/>
                <a:lumOff val="40000"/>
                <a:alpha val="50196"/>
              </a:schemeClr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F39901B5-004D-41F3-9CA2-F7486D507371}"/>
                </a:ext>
              </a:extLst>
            </p:cNvPr>
            <p:cNvSpPr txBox="1"/>
            <p:nvPr/>
          </p:nvSpPr>
          <p:spPr>
            <a:xfrm>
              <a:off x="3738909" y="4917023"/>
              <a:ext cx="300214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Emma</a:t>
              </a:r>
              <a:r>
                <a:rPr lang="zh-CN" alt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felt</a:t>
              </a:r>
              <a:r>
                <a:rPr lang="zh-CN" alt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hungry</a:t>
              </a:r>
              <a:endPara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1C800766-86BB-997B-DA93-D6C13767366C}"/>
                    </a:ext>
                  </a:extLst>
                </p:cNvPr>
                <p:cNvSpPr txBox="1"/>
                <p:nvPr/>
              </p:nvSpPr>
              <p:spPr>
                <a:xfrm>
                  <a:off x="3094793" y="4892364"/>
                  <a:ext cx="74022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E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altLang="zh-CN" sz="1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</a:t>
                  </a:r>
                  <a:r>
                    <a:rPr lang="zh-CN" altLang="en-US" sz="1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56199054-8464-2EFB-6CE9-5DD963B16F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4793" y="4892364"/>
                  <a:ext cx="740224" cy="369332"/>
                </a:xfrm>
                <a:prstGeom prst="rect">
                  <a:avLst/>
                </a:prstGeom>
                <a:blipFill>
                  <a:blip r:embed="rId3"/>
                  <a:stretch>
                    <a:fillRect t="-6667"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18E6DB05-0890-5EFB-7B29-8DDDD043233B}"/>
                </a:ext>
              </a:extLst>
            </p:cNvPr>
            <p:cNvCxnSpPr/>
            <p:nvPr/>
          </p:nvCxnSpPr>
          <p:spPr>
            <a:xfrm>
              <a:off x="3667658" y="4917023"/>
              <a:ext cx="0" cy="3646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C0809A0C-C667-068A-82AD-B5A0CBDB0695}"/>
              </a:ext>
            </a:extLst>
          </p:cNvPr>
          <p:cNvGrpSpPr/>
          <p:nvPr/>
        </p:nvGrpSpPr>
        <p:grpSpPr>
          <a:xfrm>
            <a:off x="4011508" y="2811826"/>
            <a:ext cx="3814844" cy="393991"/>
            <a:chOff x="3050400" y="4892364"/>
            <a:chExt cx="3814844" cy="393991"/>
          </a:xfrm>
        </p:grpSpPr>
        <p:sp>
          <p:nvSpPr>
            <p:cNvPr id="61" name="Rounded Rectangle 60">
              <a:extLst>
                <a:ext uri="{FF2B5EF4-FFF2-40B4-BE49-F238E27FC236}">
                  <a16:creationId xmlns:a16="http://schemas.microsoft.com/office/drawing/2014/main" id="{368C3FA9-747E-E412-A7BF-3FCA030B6450}"/>
                </a:ext>
              </a:extLst>
            </p:cNvPr>
            <p:cNvSpPr/>
            <p:nvPr/>
          </p:nvSpPr>
          <p:spPr>
            <a:xfrm>
              <a:off x="3050400" y="4917023"/>
              <a:ext cx="3814844" cy="364600"/>
            </a:xfrm>
            <a:prstGeom prst="roundRect">
              <a:avLst>
                <a:gd name="adj" fmla="val 25624"/>
              </a:avLst>
            </a:prstGeom>
            <a:solidFill>
              <a:srgbClr val="9DC3E6">
                <a:alpha val="21961"/>
              </a:srgbClr>
            </a:solidFill>
            <a:ln w="1905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0CC85BB6-43D3-ECAD-1642-934A134D785C}"/>
                </a:ext>
              </a:extLst>
            </p:cNvPr>
            <p:cNvSpPr txBox="1"/>
            <p:nvPr/>
          </p:nvSpPr>
          <p:spPr>
            <a:xfrm>
              <a:off x="3738909" y="4917023"/>
              <a:ext cx="300214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8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Emma</a:t>
              </a:r>
              <a:r>
                <a:rPr lang="zh-CN" altLang="en-US" sz="18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exercised</a:t>
              </a:r>
              <a:r>
                <a:rPr lang="zh-CN" altLang="en-US" sz="18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for</a:t>
              </a:r>
              <a:r>
                <a:rPr lang="zh-CN" altLang="en-US" sz="18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zh-CN" altLang="en-US" sz="18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while</a:t>
              </a:r>
              <a:endParaRPr lang="en-US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83F383B5-5C06-5BC8-D9EA-24051C16CD27}"/>
                    </a:ext>
                  </a:extLst>
                </p:cNvPr>
                <p:cNvSpPr txBox="1"/>
                <p:nvPr/>
              </p:nvSpPr>
              <p:spPr>
                <a:xfrm>
                  <a:off x="3082918" y="4892364"/>
                  <a:ext cx="74022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80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E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altLang="zh-CN" sz="18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b>
                      </m:sSub>
                    </m:oMath>
                  </a14:m>
                  <a:r>
                    <a:rPr lang="en-US" altLang="zh-CN" sz="1800" dirty="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</a:t>
                  </a:r>
                  <a:r>
                    <a:rPr lang="zh-CN" altLang="en-US" sz="1800" dirty="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en-US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453DAE07-FA70-4CDF-0F35-6D37A89F9D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2918" y="4892364"/>
                  <a:ext cx="740224" cy="369332"/>
                </a:xfrm>
                <a:prstGeom prst="rect">
                  <a:avLst/>
                </a:prstGeom>
                <a:blipFill>
                  <a:blip r:embed="rId4"/>
                  <a:stretch>
                    <a:fillRect t="-10345" b="-241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A738EA81-046B-E509-4ADC-9536577F646F}"/>
                </a:ext>
              </a:extLst>
            </p:cNvPr>
            <p:cNvCxnSpPr/>
            <p:nvPr/>
          </p:nvCxnSpPr>
          <p:spPr>
            <a:xfrm>
              <a:off x="3655783" y="4917023"/>
              <a:ext cx="0" cy="364600"/>
            </a:xfrm>
            <a:prstGeom prst="line">
              <a:avLst/>
            </a:prstGeom>
            <a:ln w="1905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572F3BF2-6B37-FC34-63EC-C47D60043EF7}"/>
              </a:ext>
            </a:extLst>
          </p:cNvPr>
          <p:cNvGrpSpPr/>
          <p:nvPr/>
        </p:nvGrpSpPr>
        <p:grpSpPr>
          <a:xfrm>
            <a:off x="3980626" y="3989551"/>
            <a:ext cx="3925185" cy="389259"/>
            <a:chOff x="3050400" y="4892364"/>
            <a:chExt cx="3925185" cy="389259"/>
          </a:xfrm>
        </p:grpSpPr>
        <p:sp>
          <p:nvSpPr>
            <p:cNvPr id="66" name="Rounded Rectangle 65">
              <a:extLst>
                <a:ext uri="{FF2B5EF4-FFF2-40B4-BE49-F238E27FC236}">
                  <a16:creationId xmlns:a16="http://schemas.microsoft.com/office/drawing/2014/main" id="{72141C85-8462-9B71-0EA3-D326E8B06D6F}"/>
                </a:ext>
              </a:extLst>
            </p:cNvPr>
            <p:cNvSpPr/>
            <p:nvPr/>
          </p:nvSpPr>
          <p:spPr>
            <a:xfrm>
              <a:off x="3050400" y="4917023"/>
              <a:ext cx="3814844" cy="364600"/>
            </a:xfrm>
            <a:prstGeom prst="roundRect">
              <a:avLst>
                <a:gd name="adj" fmla="val 25624"/>
              </a:avLst>
            </a:prstGeom>
            <a:solidFill>
              <a:schemeClr val="accent5">
                <a:lumMod val="60000"/>
                <a:lumOff val="40000"/>
                <a:alpha val="50196"/>
              </a:schemeClr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C6341D10-DC34-812B-CE61-3B01D46C2B3B}"/>
                </a:ext>
              </a:extLst>
            </p:cNvPr>
            <p:cNvSpPr txBox="1"/>
            <p:nvPr/>
          </p:nvSpPr>
          <p:spPr>
            <a:xfrm>
              <a:off x="3579021" y="4904249"/>
              <a:ext cx="339656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Emma</a:t>
              </a:r>
              <a:r>
                <a:rPr lang="zh-CN" alt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made a steak in the kitchen</a:t>
              </a:r>
              <a:endPara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FC799D03-2AAF-1E7D-5D15-2E92952F82C0}"/>
                    </a:ext>
                  </a:extLst>
                </p:cNvPr>
                <p:cNvSpPr txBox="1"/>
                <p:nvPr/>
              </p:nvSpPr>
              <p:spPr>
                <a:xfrm>
                  <a:off x="3094793" y="4892364"/>
                  <a:ext cx="74022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E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altLang="zh-CN" sz="1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</a:t>
                  </a:r>
                  <a:r>
                    <a:rPr lang="zh-CN" altLang="en-US" sz="1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C73E964C-930B-3B5E-AD9A-89E2543AE4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4793" y="4892364"/>
                  <a:ext cx="740224" cy="369332"/>
                </a:xfrm>
                <a:prstGeom prst="rect">
                  <a:avLst/>
                </a:prstGeom>
                <a:blipFill>
                  <a:blip r:embed="rId5"/>
                  <a:stretch>
                    <a:fillRect t="-6667"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FF10E486-DC20-DBA7-A8A9-2B34F438A017}"/>
                </a:ext>
              </a:extLst>
            </p:cNvPr>
            <p:cNvCxnSpPr/>
            <p:nvPr/>
          </p:nvCxnSpPr>
          <p:spPr>
            <a:xfrm>
              <a:off x="3655783" y="4917023"/>
              <a:ext cx="0" cy="3646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0DEE5129-877B-8D1A-7B18-93AB3EE56994}"/>
              </a:ext>
            </a:extLst>
          </p:cNvPr>
          <p:cNvSpPr txBox="1"/>
          <p:nvPr/>
        </p:nvSpPr>
        <p:spPr>
          <a:xfrm>
            <a:off x="4094539" y="2423696"/>
            <a:ext cx="38148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3B0E29DA-6F50-48A4-21DC-2102DD9AB5E2}"/>
              </a:ext>
            </a:extLst>
          </p:cNvPr>
          <p:cNvGrpSpPr/>
          <p:nvPr/>
        </p:nvGrpSpPr>
        <p:grpSpPr>
          <a:xfrm>
            <a:off x="4009331" y="2157274"/>
            <a:ext cx="3814844" cy="393991"/>
            <a:chOff x="3050400" y="4892364"/>
            <a:chExt cx="3814844" cy="393991"/>
          </a:xfrm>
        </p:grpSpPr>
        <p:sp>
          <p:nvSpPr>
            <p:cNvPr id="72" name="Rounded Rectangle 71">
              <a:extLst>
                <a:ext uri="{FF2B5EF4-FFF2-40B4-BE49-F238E27FC236}">
                  <a16:creationId xmlns:a16="http://schemas.microsoft.com/office/drawing/2014/main" id="{A5259790-9FD1-E631-D34C-45F062D0F0FD}"/>
                </a:ext>
              </a:extLst>
            </p:cNvPr>
            <p:cNvSpPr/>
            <p:nvPr/>
          </p:nvSpPr>
          <p:spPr>
            <a:xfrm>
              <a:off x="3050400" y="4917023"/>
              <a:ext cx="3814844" cy="364600"/>
            </a:xfrm>
            <a:prstGeom prst="roundRect">
              <a:avLst>
                <a:gd name="adj" fmla="val 25624"/>
              </a:avLst>
            </a:prstGeom>
            <a:solidFill>
              <a:srgbClr val="9DC3E6">
                <a:alpha val="21961"/>
              </a:srgbClr>
            </a:solidFill>
            <a:ln w="1905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4AB70982-5165-5C5C-CC41-253D94A18BB9}"/>
                </a:ext>
              </a:extLst>
            </p:cNvPr>
            <p:cNvSpPr txBox="1"/>
            <p:nvPr/>
          </p:nvSpPr>
          <p:spPr>
            <a:xfrm>
              <a:off x="3548905" y="4917023"/>
              <a:ext cx="300214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8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</a:t>
              </a:r>
              <a:endParaRPr lang="en-US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1CB7352E-8EC3-9C97-4DCD-F5B1AA717F49}"/>
                    </a:ext>
                  </a:extLst>
                </p:cNvPr>
                <p:cNvSpPr txBox="1"/>
                <p:nvPr/>
              </p:nvSpPr>
              <p:spPr>
                <a:xfrm>
                  <a:off x="3082918" y="4892364"/>
                  <a:ext cx="74022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80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E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altLang="zh-CN" sz="1800" dirty="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</a:t>
                  </a:r>
                  <a:r>
                    <a:rPr lang="zh-CN" altLang="en-US" sz="1800" dirty="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en-US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FE3C6D05-C7FB-03DB-AFA7-342361BAA0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2918" y="4892364"/>
                  <a:ext cx="740224" cy="369332"/>
                </a:xfrm>
                <a:prstGeom prst="rect">
                  <a:avLst/>
                </a:prstGeom>
                <a:blipFill>
                  <a:blip r:embed="rId6"/>
                  <a:stretch>
                    <a:fillRect t="-6667"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D774E3C2-6851-4874-69C4-3DA02CF56E6F}"/>
                </a:ext>
              </a:extLst>
            </p:cNvPr>
            <p:cNvCxnSpPr/>
            <p:nvPr/>
          </p:nvCxnSpPr>
          <p:spPr>
            <a:xfrm>
              <a:off x="3655783" y="4917023"/>
              <a:ext cx="0" cy="364600"/>
            </a:xfrm>
            <a:prstGeom prst="line">
              <a:avLst/>
            </a:prstGeom>
            <a:ln w="1905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id="{FCF556C9-18B2-874A-BAC2-72792EA9DDB6}"/>
              </a:ext>
            </a:extLst>
          </p:cNvPr>
          <p:cNvSpPr txBox="1"/>
          <p:nvPr/>
        </p:nvSpPr>
        <p:spPr>
          <a:xfrm>
            <a:off x="5144096" y="1605013"/>
            <a:ext cx="17296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Event Timeline</a:t>
            </a:r>
            <a:endParaRPr lang="en-US" b="1" dirty="0"/>
          </a:p>
        </p:txBody>
      </p:sp>
      <p:sp>
        <p:nvSpPr>
          <p:cNvPr id="77" name="Rounded Rectangle 76">
            <a:extLst>
              <a:ext uri="{FF2B5EF4-FFF2-40B4-BE49-F238E27FC236}">
                <a16:creationId xmlns:a16="http://schemas.microsoft.com/office/drawing/2014/main" id="{201BBC2A-2B41-208A-41A2-25605BD3426A}"/>
              </a:ext>
            </a:extLst>
          </p:cNvPr>
          <p:cNvSpPr/>
          <p:nvPr/>
        </p:nvSpPr>
        <p:spPr>
          <a:xfrm>
            <a:off x="9197158" y="2042169"/>
            <a:ext cx="2854411" cy="364600"/>
          </a:xfrm>
          <a:prstGeom prst="roundRect">
            <a:avLst>
              <a:gd name="adj" fmla="val 19763"/>
            </a:avLst>
          </a:prstGeom>
          <a:solidFill>
            <a:srgbClr val="F4B183">
              <a:alpha val="32941"/>
            </a:srgbClr>
          </a:solidFill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Bob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felt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sad.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E0A9C055-B8B7-D7B2-80EF-4DE2E66F20A1}"/>
              </a:ext>
            </a:extLst>
          </p:cNvPr>
          <p:cNvSpPr/>
          <p:nvPr/>
        </p:nvSpPr>
        <p:spPr>
          <a:xfrm>
            <a:off x="9197158" y="2542418"/>
            <a:ext cx="2854411" cy="364600"/>
          </a:xfrm>
          <a:prstGeom prst="roundRect">
            <a:avLst>
              <a:gd name="adj" fmla="val 19763"/>
            </a:avLst>
          </a:prstGeom>
          <a:solidFill>
            <a:srgbClr val="F4B183">
              <a:alpha val="33333"/>
            </a:srgbClr>
          </a:solidFill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Emma washed her face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6BA0B026-C6C0-1194-4EAF-98848121BA52}"/>
              </a:ext>
            </a:extLst>
          </p:cNvPr>
          <p:cNvSpPr txBox="1"/>
          <p:nvPr/>
        </p:nvSpPr>
        <p:spPr>
          <a:xfrm>
            <a:off x="9816191" y="1605013"/>
            <a:ext cx="15524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Interventions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B63FD178-3B67-D031-16A1-42C0D9C41C04}"/>
              </a:ext>
            </a:extLst>
          </p:cNvPr>
          <p:cNvSpPr/>
          <p:nvPr/>
        </p:nvSpPr>
        <p:spPr>
          <a:xfrm>
            <a:off x="9208457" y="3018694"/>
            <a:ext cx="2854411" cy="364600"/>
          </a:xfrm>
          <a:prstGeom prst="roundRect">
            <a:avLst>
              <a:gd name="adj" fmla="val 19763"/>
            </a:avLst>
          </a:prstGeom>
          <a:solidFill>
            <a:srgbClr val="F4B183">
              <a:alpha val="70196"/>
            </a:srgbClr>
          </a:solidFill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Emma felt</a:t>
            </a:r>
            <a:r>
              <a:rPr lang="zh-CN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sad.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F4FE96B-F122-3979-569B-F1BE398DE626}"/>
              </a:ext>
            </a:extLst>
          </p:cNvPr>
          <p:cNvSpPr txBox="1"/>
          <p:nvPr/>
        </p:nvSpPr>
        <p:spPr>
          <a:xfrm>
            <a:off x="251193" y="1605013"/>
            <a:ext cx="25884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Covariates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5DDEB34A-AF01-5BD7-CCE3-289F78B3E431}"/>
              </a:ext>
            </a:extLst>
          </p:cNvPr>
          <p:cNvSpPr/>
          <p:nvPr/>
        </p:nvSpPr>
        <p:spPr>
          <a:xfrm>
            <a:off x="136255" y="2112845"/>
            <a:ext cx="2854411" cy="364600"/>
          </a:xfrm>
          <a:prstGeom prst="roundRect">
            <a:avLst>
              <a:gd name="adj" fmla="val 19763"/>
            </a:avLst>
          </a:prstGeom>
          <a:solidFill>
            <a:schemeClr val="accent6">
              <a:lumMod val="60000"/>
              <a:lumOff val="40000"/>
              <a:alpha val="70152"/>
            </a:schemeClr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Emma got up early.</a:t>
            </a:r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2ADFBF32-BD3E-EEC0-0BC6-20883EC769BC}"/>
              </a:ext>
            </a:extLst>
          </p:cNvPr>
          <p:cNvSpPr/>
          <p:nvPr/>
        </p:nvSpPr>
        <p:spPr>
          <a:xfrm>
            <a:off x="136255" y="2613094"/>
            <a:ext cx="2854411" cy="364600"/>
          </a:xfrm>
          <a:prstGeom prst="roundRect">
            <a:avLst>
              <a:gd name="adj" fmla="val 19763"/>
            </a:avLst>
          </a:prstGeom>
          <a:solidFill>
            <a:schemeClr val="accent6">
              <a:lumMod val="60000"/>
              <a:lumOff val="40000"/>
              <a:alpha val="70152"/>
            </a:schemeClr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Emma washed her face.</a:t>
            </a:r>
          </a:p>
        </p:txBody>
      </p:sp>
      <p:sp>
        <p:nvSpPr>
          <p:cNvPr id="84" name="Rounded Rectangle 83">
            <a:extLst>
              <a:ext uri="{FF2B5EF4-FFF2-40B4-BE49-F238E27FC236}">
                <a16:creationId xmlns:a16="http://schemas.microsoft.com/office/drawing/2014/main" id="{111F95F8-5542-0C0E-5E6B-79A5587BF7C6}"/>
              </a:ext>
            </a:extLst>
          </p:cNvPr>
          <p:cNvSpPr/>
          <p:nvPr/>
        </p:nvSpPr>
        <p:spPr>
          <a:xfrm>
            <a:off x="147554" y="3089370"/>
            <a:ext cx="2854411" cy="364600"/>
          </a:xfrm>
          <a:prstGeom prst="roundRect">
            <a:avLst>
              <a:gd name="adj" fmla="val 19763"/>
            </a:avLst>
          </a:prstGeom>
          <a:solidFill>
            <a:schemeClr val="accent6">
              <a:lumMod val="60000"/>
              <a:lumOff val="40000"/>
              <a:alpha val="70196"/>
            </a:schemeClr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Emma</a:t>
            </a:r>
            <a:r>
              <a:rPr lang="zh-CN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rode</a:t>
            </a:r>
            <a:r>
              <a:rPr lang="zh-CN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</a:t>
            </a:r>
            <a:r>
              <a:rPr lang="zh-CN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bike.</a:t>
            </a: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BE0F584B-7991-4FA3-3E54-C3EC665BA9C6}"/>
              </a:ext>
            </a:extLst>
          </p:cNvPr>
          <p:cNvCxnSpPr>
            <a:cxnSpLocks/>
          </p:cNvCxnSpPr>
          <p:nvPr/>
        </p:nvCxnSpPr>
        <p:spPr>
          <a:xfrm flipH="1">
            <a:off x="3001965" y="2211424"/>
            <a:ext cx="820957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EC0790A4-428B-B29E-58A3-000D012F9096}"/>
              </a:ext>
            </a:extLst>
          </p:cNvPr>
          <p:cNvSpPr txBox="1"/>
          <p:nvPr/>
        </p:nvSpPr>
        <p:spPr>
          <a:xfrm>
            <a:off x="2015851" y="1604303"/>
            <a:ext cx="30371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en-US" altLang="zh-CN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Multistamp</a:t>
            </a:r>
            <a:r>
              <a:rPr lang="zh-CN" alt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Covariate</a:t>
            </a:r>
            <a:r>
              <a:rPr lang="zh-CN" alt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Sampling</a:t>
            </a:r>
            <a:r>
              <a:rPr lang="zh-CN" alt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E5F04FB4-0E9E-876F-049F-65F750005EF2}"/>
              </a:ext>
            </a:extLst>
          </p:cNvPr>
          <p:cNvCxnSpPr>
            <a:cxnSpLocks/>
          </p:cNvCxnSpPr>
          <p:nvPr/>
        </p:nvCxnSpPr>
        <p:spPr>
          <a:xfrm>
            <a:off x="8019866" y="2210063"/>
            <a:ext cx="1177292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8C818953-E189-5373-DEB5-CCE3B08CAD3A}"/>
              </a:ext>
            </a:extLst>
          </p:cNvPr>
          <p:cNvSpPr txBox="1"/>
          <p:nvPr/>
        </p:nvSpPr>
        <p:spPr>
          <a:xfrm>
            <a:off x="7175862" y="1604303"/>
            <a:ext cx="30371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 Intervention Generation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Left Brace 88">
            <a:extLst>
              <a:ext uri="{FF2B5EF4-FFF2-40B4-BE49-F238E27FC236}">
                <a16:creationId xmlns:a16="http://schemas.microsoft.com/office/drawing/2014/main" id="{F71B51B8-EEE7-A15E-5658-5DC50D6AC856}"/>
              </a:ext>
            </a:extLst>
          </p:cNvPr>
          <p:cNvSpPr/>
          <p:nvPr/>
        </p:nvSpPr>
        <p:spPr>
          <a:xfrm>
            <a:off x="9007752" y="3010188"/>
            <a:ext cx="210803" cy="86302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DFB83725-E32C-8E6F-3CC4-85B28A2B98A6}"/>
              </a:ext>
            </a:extLst>
          </p:cNvPr>
          <p:cNvSpPr txBox="1"/>
          <p:nvPr/>
        </p:nvSpPr>
        <p:spPr>
          <a:xfrm>
            <a:off x="7017614" y="3328495"/>
            <a:ext cx="30371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 Matched</a:t>
            </a:r>
          </a:p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Interventions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Rounded Rectangle 90">
            <a:extLst>
              <a:ext uri="{FF2B5EF4-FFF2-40B4-BE49-F238E27FC236}">
                <a16:creationId xmlns:a16="http://schemas.microsoft.com/office/drawing/2014/main" id="{A6B9D8B1-2A2E-8417-013E-12EF9A08D907}"/>
              </a:ext>
            </a:extLst>
          </p:cNvPr>
          <p:cNvSpPr/>
          <p:nvPr/>
        </p:nvSpPr>
        <p:spPr>
          <a:xfrm>
            <a:off x="9226081" y="3484717"/>
            <a:ext cx="2854411" cy="364600"/>
          </a:xfrm>
          <a:prstGeom prst="roundRect">
            <a:avLst>
              <a:gd name="adj" fmla="val 19763"/>
            </a:avLst>
          </a:prstGeom>
          <a:solidFill>
            <a:srgbClr val="F4B183">
              <a:alpha val="70196"/>
            </a:srgbClr>
          </a:solidFill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Emma felt hungry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Rounded Rectangle 91">
            <a:extLst>
              <a:ext uri="{FF2B5EF4-FFF2-40B4-BE49-F238E27FC236}">
                <a16:creationId xmlns:a16="http://schemas.microsoft.com/office/drawing/2014/main" id="{59D59453-0FBA-7825-3D96-D43FDC99311B}"/>
              </a:ext>
            </a:extLst>
          </p:cNvPr>
          <p:cNvSpPr/>
          <p:nvPr/>
        </p:nvSpPr>
        <p:spPr>
          <a:xfrm>
            <a:off x="147554" y="3584670"/>
            <a:ext cx="2854411" cy="364600"/>
          </a:xfrm>
          <a:prstGeom prst="roundRect">
            <a:avLst>
              <a:gd name="adj" fmla="val 19763"/>
            </a:avLst>
          </a:prstGeom>
          <a:solidFill>
            <a:schemeClr val="accent6">
              <a:lumMod val="60000"/>
              <a:lumOff val="40000"/>
              <a:alpha val="70196"/>
            </a:schemeClr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Emma</a:t>
            </a:r>
            <a:r>
              <a:rPr lang="zh-CN" altLang="en-US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HK" altLang="zh-CN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brushed </a:t>
            </a:r>
            <a:r>
              <a:rPr lang="en-HK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 teeth</a:t>
            </a: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ECF0849-E60D-794B-48CE-BB8CAF8164B1}"/>
              </a:ext>
            </a:extLst>
          </p:cNvPr>
          <p:cNvSpPr txBox="1"/>
          <p:nvPr/>
        </p:nvSpPr>
        <p:spPr>
          <a:xfrm>
            <a:off x="7783042" y="4401967"/>
            <a:ext cx="2469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(4) Average</a:t>
            </a:r>
            <a:r>
              <a:rPr lang="zh-CN" alt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Treatment</a:t>
            </a:r>
            <a:r>
              <a:rPr lang="zh-CN" alt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</a:t>
            </a:r>
            <a:r>
              <a:rPr lang="zh-CN" alt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1400" dirty="0"/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FBCE4951-29BB-2DD9-26D9-5DDE2FA8C0DC}"/>
              </a:ext>
            </a:extLst>
          </p:cNvPr>
          <p:cNvCxnSpPr>
            <a:cxnSpLocks/>
          </p:cNvCxnSpPr>
          <p:nvPr/>
        </p:nvCxnSpPr>
        <p:spPr>
          <a:xfrm>
            <a:off x="8952204" y="3839767"/>
            <a:ext cx="0" cy="58369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Elbow Connector 94">
            <a:extLst>
              <a:ext uri="{FF2B5EF4-FFF2-40B4-BE49-F238E27FC236}">
                <a16:creationId xmlns:a16="http://schemas.microsoft.com/office/drawing/2014/main" id="{99FE5437-6BEA-BC00-346D-143601DA9FDB}"/>
              </a:ext>
            </a:extLst>
          </p:cNvPr>
          <p:cNvCxnSpPr>
            <a:cxnSpLocks/>
            <a:stCxn id="67" idx="2"/>
          </p:cNvCxnSpPr>
          <p:nvPr/>
        </p:nvCxnSpPr>
        <p:spPr>
          <a:xfrm rot="16200000" flipH="1">
            <a:off x="6952548" y="3625749"/>
            <a:ext cx="208244" cy="1698282"/>
          </a:xfrm>
          <a:prstGeom prst="bentConnector2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E7DF8B7B-B6E5-4240-E853-0D71AC4BDADF}"/>
              </a:ext>
            </a:extLst>
          </p:cNvPr>
          <p:cNvCxnSpPr>
            <a:cxnSpLocks/>
          </p:cNvCxnSpPr>
          <p:nvPr/>
        </p:nvCxnSpPr>
        <p:spPr>
          <a:xfrm>
            <a:off x="7697043" y="3725259"/>
            <a:ext cx="1168950" cy="69819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8FFE7D4B-A4DC-6871-C614-2A3A4675A7CF}"/>
              </a:ext>
            </a:extLst>
          </p:cNvPr>
          <p:cNvSpPr txBox="1"/>
          <p:nvPr/>
        </p:nvSpPr>
        <p:spPr>
          <a:xfrm>
            <a:off x="11834948" y="50553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>
            <a:spLocks noGrp="1"/>
          </p:cNvSpPr>
          <p:nvPr>
            <p:ph type="title"/>
          </p:nvPr>
        </p:nvSpPr>
        <p:spPr>
          <a:xfrm>
            <a:off x="418873" y="565023"/>
            <a:ext cx="10515600" cy="572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t" anchorCtr="0">
            <a:noAutofit/>
          </a:bodyPr>
          <a:lstStyle/>
          <a:p>
            <a:r>
              <a:rPr lang="en-US" altLang="zh-CN" dirty="0"/>
              <a:t>4</a:t>
            </a:r>
            <a:r>
              <a:rPr lang="en" dirty="0"/>
              <a:t>. </a:t>
            </a:r>
            <a:r>
              <a:rPr lang="en-US" altLang="zh-CN" dirty="0"/>
              <a:t>Framework</a:t>
            </a:r>
            <a:r>
              <a:rPr lang="en" dirty="0"/>
              <a:t>: Average Treatment Effect</a:t>
            </a:r>
            <a:endParaRPr dirty="0"/>
          </a:p>
        </p:txBody>
      </p:sp>
      <p:sp>
        <p:nvSpPr>
          <p:cNvPr id="111" name="Google Shape;111;p19"/>
          <p:cNvSpPr txBox="1">
            <a:spLocks noGrp="1"/>
          </p:cNvSpPr>
          <p:nvPr>
            <p:ph type="sldNum" idx="12"/>
          </p:nvPr>
        </p:nvSpPr>
        <p:spPr>
          <a:xfrm>
            <a:off x="9268800" y="280313"/>
            <a:ext cx="2421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r>
              <a:rPr lang="en"/>
              <a:t>Page </a:t>
            </a:r>
            <a:fld id="{00000000-1234-1234-1234-123412341234}" type="slidenum">
              <a:rPr lang="en"/>
              <a:pPr/>
              <a:t>6</a:t>
            </a:fld>
            <a:endParaRPr/>
          </a:p>
        </p:txBody>
      </p:sp>
      <p:sp>
        <p:nvSpPr>
          <p:cNvPr id="113" name="Google Shape;113;p19"/>
          <p:cNvSpPr/>
          <p:nvPr/>
        </p:nvSpPr>
        <p:spPr>
          <a:xfrm>
            <a:off x="3918233" y="1705902"/>
            <a:ext cx="3775600" cy="1400000"/>
          </a:xfrm>
          <a:prstGeom prst="flowChartAlternate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dirty="0"/>
              <a:t>We model the causal relation as Average Treatment Effect (ATE)</a:t>
            </a:r>
            <a:endParaRPr sz="2400" dirty="0"/>
          </a:p>
        </p:txBody>
      </p:sp>
      <p:pic>
        <p:nvPicPr>
          <p:cNvPr id="114" name="Google Shape;11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7383" y="3673981"/>
            <a:ext cx="5337300" cy="792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EF21588-CC20-7ED9-33AB-B8DE50F3BA92}"/>
              </a:ext>
            </a:extLst>
          </p:cNvPr>
          <p:cNvGrpSpPr/>
          <p:nvPr/>
        </p:nvGrpSpPr>
        <p:grpSpPr>
          <a:xfrm>
            <a:off x="2473600" y="5045370"/>
            <a:ext cx="6795200" cy="984845"/>
            <a:chOff x="2408433" y="5456946"/>
            <a:chExt cx="6795200" cy="984845"/>
          </a:xfrm>
        </p:grpSpPr>
        <p:sp>
          <p:nvSpPr>
            <p:cNvPr id="116" name="Google Shape;116;p19"/>
            <p:cNvSpPr txBox="1"/>
            <p:nvPr/>
          </p:nvSpPr>
          <p:spPr>
            <a:xfrm>
              <a:off x="2408433" y="5456946"/>
              <a:ext cx="6795200" cy="9848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r>
                <a:rPr lang="en" sz="2400" dirty="0"/>
                <a:t>We also use        </a:t>
              </a:r>
              <a:r>
                <a:rPr lang="zh-CN" altLang="en-US" sz="2400" dirty="0"/>
                <a:t>     </a:t>
              </a:r>
              <a:r>
                <a:rPr lang="en" sz="2400" dirty="0"/>
                <a:t>to indicate that </a:t>
              </a:r>
              <a:r>
                <a:rPr lang="en" sz="2400" dirty="0" err="1"/>
                <a:t>E</a:t>
              </a:r>
              <a:r>
                <a:rPr lang="en" sz="2400" baseline="-25000" dirty="0" err="1"/>
                <a:t>i</a:t>
              </a:r>
              <a:r>
                <a:rPr lang="en" sz="2400" dirty="0"/>
                <a:t> occurs before </a:t>
              </a:r>
              <a:r>
                <a:rPr lang="en" sz="2400" dirty="0" err="1"/>
                <a:t>E</a:t>
              </a:r>
              <a:r>
                <a:rPr lang="en" sz="2400" baseline="-25000" dirty="0" err="1"/>
                <a:t>j</a:t>
              </a:r>
              <a:r>
                <a:rPr lang="en" sz="2400" dirty="0"/>
                <a:t> for simplicity</a:t>
              </a:r>
              <a:endParaRPr sz="2400" dirty="0"/>
            </a:p>
          </p:txBody>
        </p:sp>
        <p:pic>
          <p:nvPicPr>
            <p:cNvPr id="117" name="Google Shape;117;p1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035799" y="5645335"/>
              <a:ext cx="814800" cy="30403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>
            <a:spLocks noGrp="1"/>
          </p:cNvSpPr>
          <p:nvPr>
            <p:ph type="title"/>
          </p:nvPr>
        </p:nvSpPr>
        <p:spPr>
          <a:xfrm>
            <a:off x="418873" y="578086"/>
            <a:ext cx="10515600" cy="572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t" anchorCtr="0">
            <a:noAutofit/>
          </a:bodyPr>
          <a:lstStyle/>
          <a:p>
            <a:r>
              <a:rPr lang="en-US" altLang="zh-CN" dirty="0"/>
              <a:t>4</a:t>
            </a:r>
            <a:r>
              <a:rPr lang="en" dirty="0"/>
              <a:t>. </a:t>
            </a:r>
            <a:r>
              <a:rPr lang="en-US" altLang="zh-CN" dirty="0"/>
              <a:t>Framework</a:t>
            </a:r>
            <a:r>
              <a:rPr lang="en" dirty="0"/>
              <a:t>:</a:t>
            </a:r>
            <a:r>
              <a:rPr lang="zh-CN" altLang="en-US" dirty="0"/>
              <a:t> </a:t>
            </a:r>
            <a:r>
              <a:rPr lang="en-US" altLang="zh-CN" dirty="0"/>
              <a:t>Intervention</a:t>
            </a:r>
            <a:endParaRPr dirty="0"/>
          </a:p>
        </p:txBody>
      </p:sp>
      <p:sp>
        <p:nvSpPr>
          <p:cNvPr id="111" name="Google Shape;111;p19"/>
          <p:cNvSpPr txBox="1">
            <a:spLocks noGrp="1"/>
          </p:cNvSpPr>
          <p:nvPr>
            <p:ph type="sldNum" idx="12"/>
          </p:nvPr>
        </p:nvSpPr>
        <p:spPr>
          <a:xfrm>
            <a:off x="9268800" y="280313"/>
            <a:ext cx="2421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r>
              <a:rPr lang="en"/>
              <a:t>Page </a:t>
            </a:r>
            <a:fld id="{00000000-1234-1234-1234-123412341234}" type="slidenum">
              <a:rPr lang="en"/>
              <a:pPr/>
              <a:t>7</a:t>
            </a:fld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D1DAFE4-52D9-2775-8AC2-FCF3E2647E59}"/>
              </a:ext>
            </a:extLst>
          </p:cNvPr>
          <p:cNvGrpSpPr/>
          <p:nvPr/>
        </p:nvGrpSpPr>
        <p:grpSpPr>
          <a:xfrm flipH="1">
            <a:off x="984225" y="2352592"/>
            <a:ext cx="549984" cy="1390599"/>
            <a:chOff x="10388626" y="3583736"/>
            <a:chExt cx="549984" cy="1390599"/>
          </a:xfrm>
        </p:grpSpPr>
        <p:sp>
          <p:nvSpPr>
            <p:cNvPr id="3" name="Down Arrow 2">
              <a:extLst>
                <a:ext uri="{FF2B5EF4-FFF2-40B4-BE49-F238E27FC236}">
                  <a16:creationId xmlns:a16="http://schemas.microsoft.com/office/drawing/2014/main" id="{E1E85C33-6BD6-5437-5B19-FD7788C0357C}"/>
                </a:ext>
              </a:extLst>
            </p:cNvPr>
            <p:cNvSpPr/>
            <p:nvPr/>
          </p:nvSpPr>
          <p:spPr>
            <a:xfrm>
              <a:off x="10517461" y="3583737"/>
              <a:ext cx="421149" cy="1283914"/>
            </a:xfrm>
            <a:prstGeom prst="downArrow">
              <a:avLst>
                <a:gd name="adj1" fmla="val 40637"/>
                <a:gd name="adj2" fmla="val 70844"/>
              </a:avLst>
            </a:prstGeom>
            <a:solidFill>
              <a:srgbClr val="9DC3E6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D797FB3-E51B-A8D3-14A8-07FE25F69CE8}"/>
                </a:ext>
              </a:extLst>
            </p:cNvPr>
            <p:cNvSpPr/>
            <p:nvPr/>
          </p:nvSpPr>
          <p:spPr>
            <a:xfrm>
              <a:off x="10388626" y="3583736"/>
              <a:ext cx="339409" cy="13905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124947C-55DE-7F41-E558-2B1E3C79A98F}"/>
              </a:ext>
            </a:extLst>
          </p:cNvPr>
          <p:cNvSpPr txBox="1"/>
          <p:nvPr/>
        </p:nvSpPr>
        <p:spPr>
          <a:xfrm>
            <a:off x="418873" y="3475519"/>
            <a:ext cx="60979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099E9C2-0A36-C8E2-AB25-BDAFD1956986}"/>
              </a:ext>
            </a:extLst>
          </p:cNvPr>
          <p:cNvSpPr/>
          <p:nvPr/>
        </p:nvSpPr>
        <p:spPr>
          <a:xfrm>
            <a:off x="1305474" y="1896619"/>
            <a:ext cx="4152081" cy="1726973"/>
          </a:xfrm>
          <a:prstGeom prst="roundRect">
            <a:avLst>
              <a:gd name="adj" fmla="val 8009"/>
            </a:avLst>
          </a:prstGeom>
          <a:noFill/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21735DE-00BC-2A76-7272-503987BA402A}"/>
              </a:ext>
            </a:extLst>
          </p:cNvPr>
          <p:cNvGrpSpPr/>
          <p:nvPr/>
        </p:nvGrpSpPr>
        <p:grpSpPr>
          <a:xfrm>
            <a:off x="1469356" y="3132911"/>
            <a:ext cx="3814844" cy="393991"/>
            <a:chOff x="3050400" y="4892364"/>
            <a:chExt cx="3814844" cy="393991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D05EE909-E8A9-FE74-B433-E0EC8319E0FF}"/>
                </a:ext>
              </a:extLst>
            </p:cNvPr>
            <p:cNvSpPr/>
            <p:nvPr/>
          </p:nvSpPr>
          <p:spPr>
            <a:xfrm>
              <a:off x="3050400" y="4911627"/>
              <a:ext cx="3814844" cy="364600"/>
            </a:xfrm>
            <a:prstGeom prst="roundRect">
              <a:avLst>
                <a:gd name="adj" fmla="val 25624"/>
              </a:avLst>
            </a:prstGeom>
            <a:solidFill>
              <a:schemeClr val="accent5">
                <a:lumMod val="60000"/>
                <a:lumOff val="40000"/>
                <a:alpha val="50196"/>
              </a:schemeClr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F995797-0DC4-0533-40B3-6BF3E94F51AF}"/>
                </a:ext>
              </a:extLst>
            </p:cNvPr>
            <p:cNvSpPr txBox="1"/>
            <p:nvPr/>
          </p:nvSpPr>
          <p:spPr>
            <a:xfrm>
              <a:off x="3738909" y="4917023"/>
              <a:ext cx="300214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Emma</a:t>
              </a:r>
              <a:r>
                <a:rPr lang="zh-CN" alt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felt</a:t>
              </a:r>
              <a:r>
                <a:rPr lang="zh-CN" alt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hungry</a:t>
              </a:r>
              <a:endPara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BCD2535-ED52-FCF3-487E-7472954EFB80}"/>
                    </a:ext>
                  </a:extLst>
                </p:cNvPr>
                <p:cNvSpPr txBox="1"/>
                <p:nvPr/>
              </p:nvSpPr>
              <p:spPr>
                <a:xfrm>
                  <a:off x="3094793" y="4892364"/>
                  <a:ext cx="74022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E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altLang="zh-CN" sz="1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</a:t>
                  </a:r>
                  <a:r>
                    <a:rPr lang="zh-CN" altLang="en-US" sz="1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BCD2535-ED52-FCF3-487E-7472954EFB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4793" y="4892364"/>
                  <a:ext cx="740224" cy="369332"/>
                </a:xfrm>
                <a:prstGeom prst="rect">
                  <a:avLst/>
                </a:prstGeom>
                <a:blipFill>
                  <a:blip r:embed="rId3"/>
                  <a:stretch>
                    <a:fillRect t="-6667"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C04E062-E46E-DB3A-D203-FA5E307C6816}"/>
                </a:ext>
              </a:extLst>
            </p:cNvPr>
            <p:cNvCxnSpPr/>
            <p:nvPr/>
          </p:nvCxnSpPr>
          <p:spPr>
            <a:xfrm>
              <a:off x="3667658" y="4917023"/>
              <a:ext cx="0" cy="3646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C06D4B3-B802-6FC6-539C-999181E6FB9B}"/>
              </a:ext>
            </a:extLst>
          </p:cNvPr>
          <p:cNvGrpSpPr/>
          <p:nvPr/>
        </p:nvGrpSpPr>
        <p:grpSpPr>
          <a:xfrm>
            <a:off x="1475885" y="2630056"/>
            <a:ext cx="3814844" cy="393991"/>
            <a:chOff x="3050400" y="4892364"/>
            <a:chExt cx="3814844" cy="393991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3C6FD062-7FC4-91F6-4AB5-F908D38199F1}"/>
                </a:ext>
              </a:extLst>
            </p:cNvPr>
            <p:cNvSpPr/>
            <p:nvPr/>
          </p:nvSpPr>
          <p:spPr>
            <a:xfrm>
              <a:off x="3050400" y="4917023"/>
              <a:ext cx="3814844" cy="364600"/>
            </a:xfrm>
            <a:prstGeom prst="roundRect">
              <a:avLst>
                <a:gd name="adj" fmla="val 25624"/>
              </a:avLst>
            </a:prstGeom>
            <a:solidFill>
              <a:srgbClr val="9DC3E6">
                <a:alpha val="21961"/>
              </a:srgbClr>
            </a:solidFill>
            <a:ln w="1905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6F72E0A-1307-3C48-416D-2692A8A8A3E2}"/>
                </a:ext>
              </a:extLst>
            </p:cNvPr>
            <p:cNvSpPr txBox="1"/>
            <p:nvPr/>
          </p:nvSpPr>
          <p:spPr>
            <a:xfrm>
              <a:off x="3738909" y="4917023"/>
              <a:ext cx="300214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8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Emma</a:t>
              </a:r>
              <a:r>
                <a:rPr lang="zh-CN" altLang="en-US" sz="18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exercised</a:t>
              </a:r>
              <a:r>
                <a:rPr lang="zh-CN" altLang="en-US" sz="18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for</a:t>
              </a:r>
              <a:r>
                <a:rPr lang="zh-CN" altLang="en-US" sz="18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zh-CN" altLang="en-US" sz="18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while</a:t>
              </a:r>
              <a:endParaRPr lang="en-US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6CC9F0BD-905B-3FD1-420D-3305CA0BE809}"/>
                    </a:ext>
                  </a:extLst>
                </p:cNvPr>
                <p:cNvSpPr txBox="1"/>
                <p:nvPr/>
              </p:nvSpPr>
              <p:spPr>
                <a:xfrm>
                  <a:off x="3082918" y="4892364"/>
                  <a:ext cx="74022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80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E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altLang="zh-CN" sz="18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b>
                      </m:sSub>
                    </m:oMath>
                  </a14:m>
                  <a:r>
                    <a:rPr lang="en-US" altLang="zh-CN" sz="1800" dirty="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</a:t>
                  </a:r>
                  <a:r>
                    <a:rPr lang="zh-CN" altLang="en-US" sz="1800" dirty="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en-US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6CC9F0BD-905B-3FD1-420D-3305CA0BE8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2918" y="4892364"/>
                  <a:ext cx="740224" cy="369332"/>
                </a:xfrm>
                <a:prstGeom prst="rect">
                  <a:avLst/>
                </a:prstGeom>
                <a:blipFill>
                  <a:blip r:embed="rId4"/>
                  <a:stretch>
                    <a:fillRect t="-6452" b="-193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942F084-A9A4-B668-ACB0-2B42DEDBE5AE}"/>
                </a:ext>
              </a:extLst>
            </p:cNvPr>
            <p:cNvCxnSpPr/>
            <p:nvPr/>
          </p:nvCxnSpPr>
          <p:spPr>
            <a:xfrm>
              <a:off x="3655783" y="4917023"/>
              <a:ext cx="0" cy="364600"/>
            </a:xfrm>
            <a:prstGeom prst="line">
              <a:avLst/>
            </a:prstGeom>
            <a:ln w="1905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AD6E88E-1F5F-0DE1-FA2E-F7F08CFA4AA0}"/>
              </a:ext>
            </a:extLst>
          </p:cNvPr>
          <p:cNvGrpSpPr/>
          <p:nvPr/>
        </p:nvGrpSpPr>
        <p:grpSpPr>
          <a:xfrm>
            <a:off x="1445003" y="3807781"/>
            <a:ext cx="3925185" cy="389259"/>
            <a:chOff x="3050400" y="4892364"/>
            <a:chExt cx="3925185" cy="389259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7FBBA61F-F5FC-72D2-DEDD-211C2A4FC614}"/>
                </a:ext>
              </a:extLst>
            </p:cNvPr>
            <p:cNvSpPr/>
            <p:nvPr/>
          </p:nvSpPr>
          <p:spPr>
            <a:xfrm>
              <a:off x="3050400" y="4917023"/>
              <a:ext cx="3814844" cy="364600"/>
            </a:xfrm>
            <a:prstGeom prst="roundRect">
              <a:avLst>
                <a:gd name="adj" fmla="val 25624"/>
              </a:avLst>
            </a:prstGeom>
            <a:solidFill>
              <a:schemeClr val="accent5">
                <a:lumMod val="60000"/>
                <a:lumOff val="40000"/>
                <a:alpha val="50196"/>
              </a:schemeClr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53DCF7C-F20A-CB12-AC97-9A4D9E326198}"/>
                </a:ext>
              </a:extLst>
            </p:cNvPr>
            <p:cNvSpPr txBox="1"/>
            <p:nvPr/>
          </p:nvSpPr>
          <p:spPr>
            <a:xfrm>
              <a:off x="3579021" y="4904249"/>
              <a:ext cx="339656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Emma</a:t>
              </a:r>
              <a:r>
                <a:rPr lang="zh-CN" alt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made a steak in the kitchen</a:t>
              </a:r>
              <a:endPara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BDC38D3-2B02-4FC2-D392-9CF4C8309B19}"/>
                    </a:ext>
                  </a:extLst>
                </p:cNvPr>
                <p:cNvSpPr txBox="1"/>
                <p:nvPr/>
              </p:nvSpPr>
              <p:spPr>
                <a:xfrm>
                  <a:off x="3094793" y="4892364"/>
                  <a:ext cx="74022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E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altLang="zh-CN" sz="1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</a:t>
                  </a:r>
                  <a:r>
                    <a:rPr lang="zh-CN" altLang="en-US" sz="1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BDC38D3-2B02-4FC2-D392-9CF4C8309B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4793" y="4892364"/>
                  <a:ext cx="740224" cy="369332"/>
                </a:xfrm>
                <a:prstGeom prst="rect">
                  <a:avLst/>
                </a:prstGeom>
                <a:blipFill>
                  <a:blip r:embed="rId5"/>
                  <a:stretch>
                    <a:fillRect t="-10345" b="-241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E206D78-889B-DA79-B101-8C49628CF202}"/>
                </a:ext>
              </a:extLst>
            </p:cNvPr>
            <p:cNvCxnSpPr/>
            <p:nvPr/>
          </p:nvCxnSpPr>
          <p:spPr>
            <a:xfrm>
              <a:off x="3655783" y="4917023"/>
              <a:ext cx="0" cy="3646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F87EDAD7-D1B0-6726-0269-08AA39A5B51E}"/>
              </a:ext>
            </a:extLst>
          </p:cNvPr>
          <p:cNvSpPr txBox="1"/>
          <p:nvPr/>
        </p:nvSpPr>
        <p:spPr>
          <a:xfrm>
            <a:off x="1558916" y="2241926"/>
            <a:ext cx="38148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96F9737-4DFA-7823-C29B-DF8098E3D67B}"/>
              </a:ext>
            </a:extLst>
          </p:cNvPr>
          <p:cNvGrpSpPr/>
          <p:nvPr/>
        </p:nvGrpSpPr>
        <p:grpSpPr>
          <a:xfrm>
            <a:off x="1473708" y="1975504"/>
            <a:ext cx="3814844" cy="393991"/>
            <a:chOff x="3050400" y="4892364"/>
            <a:chExt cx="3814844" cy="393991"/>
          </a:xfrm>
        </p:grpSpPr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DED9669F-FB7E-3E0E-D02E-5EE974C2ABE7}"/>
                </a:ext>
              </a:extLst>
            </p:cNvPr>
            <p:cNvSpPr/>
            <p:nvPr/>
          </p:nvSpPr>
          <p:spPr>
            <a:xfrm>
              <a:off x="3050400" y="4917023"/>
              <a:ext cx="3814844" cy="364600"/>
            </a:xfrm>
            <a:prstGeom prst="roundRect">
              <a:avLst>
                <a:gd name="adj" fmla="val 25624"/>
              </a:avLst>
            </a:prstGeom>
            <a:solidFill>
              <a:srgbClr val="9DC3E6">
                <a:alpha val="21961"/>
              </a:srgbClr>
            </a:solidFill>
            <a:ln w="1905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A7ED910-B0CC-BFC6-107D-4C9CDAB4FB67}"/>
                </a:ext>
              </a:extLst>
            </p:cNvPr>
            <p:cNvSpPr txBox="1"/>
            <p:nvPr/>
          </p:nvSpPr>
          <p:spPr>
            <a:xfrm>
              <a:off x="3548905" y="4917023"/>
              <a:ext cx="300214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8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</a:t>
              </a:r>
              <a:endParaRPr lang="en-US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48CC5B2-E408-F9A7-8195-39F577F8C289}"/>
                    </a:ext>
                  </a:extLst>
                </p:cNvPr>
                <p:cNvSpPr txBox="1"/>
                <p:nvPr/>
              </p:nvSpPr>
              <p:spPr>
                <a:xfrm>
                  <a:off x="3082918" y="4892364"/>
                  <a:ext cx="74022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80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E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altLang="zh-CN" sz="1800" dirty="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</a:t>
                  </a:r>
                  <a:r>
                    <a:rPr lang="zh-CN" altLang="en-US" sz="1800" dirty="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en-US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48CC5B2-E408-F9A7-8195-39F577F8C2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2918" y="4892364"/>
                  <a:ext cx="740224" cy="369332"/>
                </a:xfrm>
                <a:prstGeom prst="rect">
                  <a:avLst/>
                </a:prstGeom>
                <a:blipFill>
                  <a:blip r:embed="rId6"/>
                  <a:stretch>
                    <a:fillRect t="-6667"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D598645-9F64-A44C-B91F-B60B4092D859}"/>
                </a:ext>
              </a:extLst>
            </p:cNvPr>
            <p:cNvCxnSpPr/>
            <p:nvPr/>
          </p:nvCxnSpPr>
          <p:spPr>
            <a:xfrm>
              <a:off x="3655783" y="4917023"/>
              <a:ext cx="0" cy="364600"/>
            </a:xfrm>
            <a:prstGeom prst="line">
              <a:avLst/>
            </a:prstGeom>
            <a:ln w="1905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E2CD246A-717B-BFF8-8CCE-F8161050D715}"/>
              </a:ext>
            </a:extLst>
          </p:cNvPr>
          <p:cNvSpPr txBox="1"/>
          <p:nvPr/>
        </p:nvSpPr>
        <p:spPr>
          <a:xfrm>
            <a:off x="2608473" y="1423243"/>
            <a:ext cx="17296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Event Timeline</a:t>
            </a:r>
            <a:endParaRPr lang="en-US" b="1" dirty="0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82C50F20-3F46-8BC0-02FC-BF8BBD6332C1}"/>
              </a:ext>
            </a:extLst>
          </p:cNvPr>
          <p:cNvSpPr/>
          <p:nvPr/>
        </p:nvSpPr>
        <p:spPr>
          <a:xfrm>
            <a:off x="6661535" y="1860399"/>
            <a:ext cx="2854411" cy="364600"/>
          </a:xfrm>
          <a:prstGeom prst="roundRect">
            <a:avLst>
              <a:gd name="adj" fmla="val 19763"/>
            </a:avLst>
          </a:prstGeom>
          <a:solidFill>
            <a:srgbClr val="F4B183">
              <a:alpha val="32941"/>
            </a:srgbClr>
          </a:solidFill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Bob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felt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sad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E6298B53-9656-2295-2F14-484A149E9AD3}"/>
              </a:ext>
            </a:extLst>
          </p:cNvPr>
          <p:cNvSpPr/>
          <p:nvPr/>
        </p:nvSpPr>
        <p:spPr>
          <a:xfrm>
            <a:off x="6661535" y="2360648"/>
            <a:ext cx="2854411" cy="364600"/>
          </a:xfrm>
          <a:prstGeom prst="roundRect">
            <a:avLst>
              <a:gd name="adj" fmla="val 19763"/>
            </a:avLst>
          </a:prstGeom>
          <a:solidFill>
            <a:srgbClr val="F4B183">
              <a:alpha val="33333"/>
            </a:srgbClr>
          </a:solidFill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Emma washed her face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C768841-B82F-6D9E-E20C-69EEBC251E2A}"/>
              </a:ext>
            </a:extLst>
          </p:cNvPr>
          <p:cNvSpPr txBox="1"/>
          <p:nvPr/>
        </p:nvSpPr>
        <p:spPr>
          <a:xfrm>
            <a:off x="7280568" y="1423243"/>
            <a:ext cx="15524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Interventions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8C4123DC-7A58-94BE-D719-AC5D7BB84F0C}"/>
              </a:ext>
            </a:extLst>
          </p:cNvPr>
          <p:cNvSpPr/>
          <p:nvPr/>
        </p:nvSpPr>
        <p:spPr>
          <a:xfrm>
            <a:off x="6672834" y="2836924"/>
            <a:ext cx="2854411" cy="364600"/>
          </a:xfrm>
          <a:prstGeom prst="roundRect">
            <a:avLst>
              <a:gd name="adj" fmla="val 19763"/>
            </a:avLst>
          </a:prstGeom>
          <a:solidFill>
            <a:srgbClr val="F4B183">
              <a:alpha val="70196"/>
            </a:srgbClr>
          </a:solidFill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Emma felt</a:t>
            </a:r>
            <a:r>
              <a:rPr lang="zh-CN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sad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E085B5B-FBBC-1A17-C192-534C7A7A2278}"/>
              </a:ext>
            </a:extLst>
          </p:cNvPr>
          <p:cNvCxnSpPr>
            <a:cxnSpLocks/>
            <a:endCxn id="41" idx="1"/>
          </p:cNvCxnSpPr>
          <p:nvPr/>
        </p:nvCxnSpPr>
        <p:spPr>
          <a:xfrm>
            <a:off x="5457555" y="3259930"/>
            <a:ext cx="1014574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11A69CFC-3D41-A40B-A9F8-16C43A4B8EB5}"/>
              </a:ext>
            </a:extLst>
          </p:cNvPr>
          <p:cNvSpPr txBox="1"/>
          <p:nvPr/>
        </p:nvSpPr>
        <p:spPr>
          <a:xfrm>
            <a:off x="4640239" y="1422533"/>
            <a:ext cx="30371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 Intervention Generation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Left Brace 40">
            <a:extLst>
              <a:ext uri="{FF2B5EF4-FFF2-40B4-BE49-F238E27FC236}">
                <a16:creationId xmlns:a16="http://schemas.microsoft.com/office/drawing/2014/main" id="{1257E3F6-7D01-B4E8-A7FA-E1E10A841B58}"/>
              </a:ext>
            </a:extLst>
          </p:cNvPr>
          <p:cNvSpPr/>
          <p:nvPr/>
        </p:nvSpPr>
        <p:spPr>
          <a:xfrm>
            <a:off x="6472129" y="2828418"/>
            <a:ext cx="210803" cy="86302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77C04BEC-B28A-9888-A759-33B9DDF8BAE7}"/>
              </a:ext>
            </a:extLst>
          </p:cNvPr>
          <p:cNvSpPr/>
          <p:nvPr/>
        </p:nvSpPr>
        <p:spPr>
          <a:xfrm>
            <a:off x="6690458" y="3302947"/>
            <a:ext cx="2854411" cy="364600"/>
          </a:xfrm>
          <a:prstGeom prst="roundRect">
            <a:avLst>
              <a:gd name="adj" fmla="val 19763"/>
            </a:avLst>
          </a:prstGeom>
          <a:solidFill>
            <a:srgbClr val="F4B183">
              <a:alpha val="70196"/>
            </a:srgbClr>
          </a:solidFill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Emma felt hungry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Google Shape;116;p19">
            <a:extLst>
              <a:ext uri="{FF2B5EF4-FFF2-40B4-BE49-F238E27FC236}">
                <a16:creationId xmlns:a16="http://schemas.microsoft.com/office/drawing/2014/main" id="{565EF89D-014F-8765-1E0D-6038FC2580F1}"/>
              </a:ext>
            </a:extLst>
          </p:cNvPr>
          <p:cNvSpPr txBox="1"/>
          <p:nvPr/>
        </p:nvSpPr>
        <p:spPr>
          <a:xfrm>
            <a:off x="1194798" y="4582570"/>
            <a:ext cx="9137921" cy="209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altLang="zh-CN" sz="2400" dirty="0"/>
              <a:t>Intervene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original</a:t>
            </a:r>
            <a:r>
              <a:rPr lang="zh-CN" altLang="en-US" sz="2400" dirty="0"/>
              <a:t> </a:t>
            </a:r>
            <a:r>
              <a:rPr lang="en-US" altLang="zh-CN" sz="2400" dirty="0"/>
              <a:t>event</a:t>
            </a:r>
            <a:r>
              <a:rPr lang="zh-CN" altLang="en-US" sz="2400" dirty="0"/>
              <a:t>      </a:t>
            </a:r>
            <a:r>
              <a:rPr lang="en-US" altLang="zh-CN" sz="2400" dirty="0"/>
              <a:t>to</a:t>
            </a:r>
            <a:r>
              <a:rPr lang="zh-CN" altLang="en-US" sz="2400" dirty="0"/>
              <a:t> </a:t>
            </a:r>
            <a:r>
              <a:rPr lang="en-US" altLang="zh-CN" sz="2400" dirty="0"/>
              <a:t>get</a:t>
            </a:r>
            <a:r>
              <a:rPr lang="zh-CN" altLang="en-US" sz="2400" dirty="0"/>
              <a:t>        </a:t>
            </a:r>
            <a:endParaRPr lang="en-US" altLang="zh-CN" sz="2400" dirty="0"/>
          </a:p>
          <a:p>
            <a:pPr marL="342900" indent="-342900">
              <a:buFont typeface="Wingdings" pitchFamily="2" charset="2"/>
              <a:buChar char="§"/>
            </a:pPr>
            <a:r>
              <a:rPr lang="en-US" altLang="zh-CN" sz="2400" dirty="0"/>
              <a:t>Intervention</a:t>
            </a:r>
            <a:r>
              <a:rPr lang="zh-CN" altLang="en-US" sz="2400" dirty="0"/>
              <a:t> </a:t>
            </a:r>
            <a:r>
              <a:rPr lang="en-US" altLang="zh-CN" sz="2400" i="1" dirty="0" err="1"/>
              <a:t>v.s</a:t>
            </a:r>
            <a:r>
              <a:rPr lang="en-US" altLang="zh-CN" sz="2400" i="1" dirty="0"/>
              <a:t>.</a:t>
            </a:r>
            <a:r>
              <a:rPr lang="zh-CN" altLang="en-US" sz="2400" dirty="0"/>
              <a:t> </a:t>
            </a:r>
            <a:r>
              <a:rPr lang="en-US" altLang="zh-CN" sz="2400" dirty="0"/>
              <a:t>negation?</a:t>
            </a:r>
            <a:endParaRPr lang="en-HK" altLang="zh-CN" sz="2400" baseline="-25000" dirty="0"/>
          </a:p>
          <a:p>
            <a:pPr marL="342900" indent="-342900">
              <a:buFont typeface="Wingdings" pitchFamily="2" charset="2"/>
              <a:buChar char="§"/>
            </a:pPr>
            <a:r>
              <a:rPr lang="en-US" altLang="zh-CN" sz="2400" dirty="0"/>
              <a:t>Interpret</a:t>
            </a:r>
            <a:r>
              <a:rPr lang="zh-CN" altLang="en-US" sz="2400" dirty="0"/>
              <a:t> </a:t>
            </a:r>
            <a:r>
              <a:rPr lang="en-HK" sz="2400" dirty="0"/>
              <a:t>intervention (manipulation) of semantic meanings in a broader</a:t>
            </a:r>
            <a:r>
              <a:rPr lang="zh-CN" altLang="en-US" sz="2400" dirty="0"/>
              <a:t> </a:t>
            </a:r>
            <a:r>
              <a:rPr lang="en-HK" sz="2400" dirty="0"/>
              <a:t>sense</a:t>
            </a:r>
            <a:r>
              <a:rPr lang="en-US" altLang="zh-CN" sz="2400" dirty="0"/>
              <a:t>:</a:t>
            </a:r>
            <a:endParaRPr lang="en-HK" sz="2400" dirty="0"/>
          </a:p>
          <a:p>
            <a:pPr marL="800100" lvl="1" indent="-342900">
              <a:buFont typeface="Wingdings" pitchFamily="2" charset="2"/>
              <a:buChar char="§"/>
            </a:pPr>
            <a:r>
              <a:rPr lang="en-US" altLang="zh-CN" sz="2400" dirty="0"/>
              <a:t>If</a:t>
            </a:r>
            <a:r>
              <a:rPr lang="zh-CN" altLang="en-US" sz="2400" dirty="0"/>
              <a:t> </a:t>
            </a:r>
            <a:r>
              <a:rPr lang="en-US" altLang="zh-CN" sz="2400" dirty="0"/>
              <a:t>“Emma</a:t>
            </a:r>
            <a:r>
              <a:rPr lang="zh-CN" altLang="en-US" sz="2400" dirty="0"/>
              <a:t> </a:t>
            </a:r>
            <a:r>
              <a:rPr lang="en-US" altLang="zh-CN" sz="2400" dirty="0"/>
              <a:t>felt</a:t>
            </a:r>
            <a:r>
              <a:rPr lang="zh-CN" altLang="en-US" sz="2400" dirty="0"/>
              <a:t> </a:t>
            </a:r>
            <a:r>
              <a:rPr lang="en-US" altLang="zh-CN" sz="2400" dirty="0"/>
              <a:t>hungry”</a:t>
            </a:r>
            <a:r>
              <a:rPr lang="zh-CN" altLang="en-US" sz="2400" dirty="0"/>
              <a:t> </a:t>
            </a:r>
            <a:r>
              <a:rPr lang="en-US" altLang="zh-CN" sz="2400" dirty="0"/>
              <a:t>doesn’t</a:t>
            </a:r>
            <a:r>
              <a:rPr lang="zh-CN" altLang="en-US" sz="2400" dirty="0"/>
              <a:t> </a:t>
            </a:r>
            <a:r>
              <a:rPr lang="en-US" altLang="zh-CN" sz="2400" dirty="0"/>
              <a:t>happen,</a:t>
            </a:r>
            <a:r>
              <a:rPr lang="zh-CN" altLang="en-US" sz="2400" dirty="0"/>
              <a:t> </a:t>
            </a:r>
            <a:r>
              <a:rPr lang="en-US" altLang="zh-CN" sz="2400" dirty="0"/>
              <a:t>other</a:t>
            </a:r>
            <a:r>
              <a:rPr lang="zh-CN" altLang="en-US" sz="2400" dirty="0"/>
              <a:t> </a:t>
            </a:r>
            <a:r>
              <a:rPr lang="en-US" altLang="zh-CN" sz="2400" dirty="0"/>
              <a:t>events</a:t>
            </a:r>
            <a:r>
              <a:rPr lang="zh-CN" altLang="en-US" sz="2400" dirty="0"/>
              <a:t> </a:t>
            </a:r>
            <a:r>
              <a:rPr lang="en-US" altLang="zh-CN" sz="2400" dirty="0"/>
              <a:t>may</a:t>
            </a:r>
            <a:r>
              <a:rPr lang="zh-CN" altLang="en-US" sz="2400" dirty="0"/>
              <a:t> </a:t>
            </a:r>
            <a:r>
              <a:rPr lang="en-US" altLang="zh-CN" sz="2400" dirty="0"/>
              <a:t>happen!</a:t>
            </a:r>
            <a:endParaRPr sz="2400" dirty="0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1A8515CA-D5C7-FCCA-8A8C-6571FCB1D4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66535" y="4719864"/>
            <a:ext cx="306840" cy="370324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46E655FD-B8F7-D200-F949-1A0B2B38E0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60563" y="4749070"/>
            <a:ext cx="512576" cy="37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900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>
            <a:spLocks noGrp="1"/>
          </p:cNvSpPr>
          <p:nvPr>
            <p:ph type="title"/>
          </p:nvPr>
        </p:nvSpPr>
        <p:spPr>
          <a:xfrm>
            <a:off x="418873" y="565023"/>
            <a:ext cx="10515600" cy="572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t" anchorCtr="0">
            <a:noAutofit/>
          </a:bodyPr>
          <a:lstStyle/>
          <a:p>
            <a:r>
              <a:rPr lang="en-US" altLang="zh-CN" dirty="0"/>
              <a:t>4</a:t>
            </a:r>
            <a:r>
              <a:rPr lang="en" dirty="0"/>
              <a:t>. </a:t>
            </a:r>
            <a:r>
              <a:rPr lang="en-US" altLang="zh-CN" dirty="0"/>
              <a:t>Framework</a:t>
            </a:r>
            <a:r>
              <a:rPr lang="en" dirty="0"/>
              <a:t>:</a:t>
            </a:r>
            <a:r>
              <a:rPr lang="zh-CN" altLang="en-US" dirty="0"/>
              <a:t> </a:t>
            </a:r>
            <a:r>
              <a:rPr lang="en-US" altLang="zh-CN" dirty="0"/>
              <a:t>Intervention</a:t>
            </a:r>
            <a:endParaRPr dirty="0"/>
          </a:p>
        </p:txBody>
      </p:sp>
      <p:sp>
        <p:nvSpPr>
          <p:cNvPr id="111" name="Google Shape;111;p19"/>
          <p:cNvSpPr txBox="1">
            <a:spLocks noGrp="1"/>
          </p:cNvSpPr>
          <p:nvPr>
            <p:ph type="sldNum" idx="12"/>
          </p:nvPr>
        </p:nvSpPr>
        <p:spPr>
          <a:xfrm>
            <a:off x="9268800" y="280313"/>
            <a:ext cx="2421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r>
              <a:rPr lang="en"/>
              <a:t>Page </a:t>
            </a:r>
            <a:fld id="{00000000-1234-1234-1234-123412341234}" type="slidenum">
              <a:rPr lang="en"/>
              <a:pPr/>
              <a:t>8</a:t>
            </a:fld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D1DAFE4-52D9-2775-8AC2-FCF3E2647E59}"/>
              </a:ext>
            </a:extLst>
          </p:cNvPr>
          <p:cNvGrpSpPr/>
          <p:nvPr/>
        </p:nvGrpSpPr>
        <p:grpSpPr>
          <a:xfrm flipH="1">
            <a:off x="984225" y="2352592"/>
            <a:ext cx="549984" cy="1390599"/>
            <a:chOff x="10388626" y="3583736"/>
            <a:chExt cx="549984" cy="1390599"/>
          </a:xfrm>
        </p:grpSpPr>
        <p:sp>
          <p:nvSpPr>
            <p:cNvPr id="3" name="Down Arrow 2">
              <a:extLst>
                <a:ext uri="{FF2B5EF4-FFF2-40B4-BE49-F238E27FC236}">
                  <a16:creationId xmlns:a16="http://schemas.microsoft.com/office/drawing/2014/main" id="{E1E85C33-6BD6-5437-5B19-FD7788C0357C}"/>
                </a:ext>
              </a:extLst>
            </p:cNvPr>
            <p:cNvSpPr/>
            <p:nvPr/>
          </p:nvSpPr>
          <p:spPr>
            <a:xfrm>
              <a:off x="10517461" y="3583737"/>
              <a:ext cx="421149" cy="1283914"/>
            </a:xfrm>
            <a:prstGeom prst="downArrow">
              <a:avLst>
                <a:gd name="adj1" fmla="val 40637"/>
                <a:gd name="adj2" fmla="val 70844"/>
              </a:avLst>
            </a:prstGeom>
            <a:solidFill>
              <a:srgbClr val="9DC3E6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D797FB3-E51B-A8D3-14A8-07FE25F69CE8}"/>
                </a:ext>
              </a:extLst>
            </p:cNvPr>
            <p:cNvSpPr/>
            <p:nvPr/>
          </p:nvSpPr>
          <p:spPr>
            <a:xfrm>
              <a:off x="10388626" y="3583736"/>
              <a:ext cx="339409" cy="13905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124947C-55DE-7F41-E558-2B1E3C79A98F}"/>
              </a:ext>
            </a:extLst>
          </p:cNvPr>
          <p:cNvSpPr txBox="1"/>
          <p:nvPr/>
        </p:nvSpPr>
        <p:spPr>
          <a:xfrm>
            <a:off x="418873" y="3475519"/>
            <a:ext cx="60979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099E9C2-0A36-C8E2-AB25-BDAFD1956986}"/>
              </a:ext>
            </a:extLst>
          </p:cNvPr>
          <p:cNvSpPr/>
          <p:nvPr/>
        </p:nvSpPr>
        <p:spPr>
          <a:xfrm>
            <a:off x="1305474" y="1896619"/>
            <a:ext cx="4152081" cy="1726973"/>
          </a:xfrm>
          <a:prstGeom prst="roundRect">
            <a:avLst>
              <a:gd name="adj" fmla="val 8009"/>
            </a:avLst>
          </a:prstGeom>
          <a:noFill/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21735DE-00BC-2A76-7272-503987BA402A}"/>
              </a:ext>
            </a:extLst>
          </p:cNvPr>
          <p:cNvGrpSpPr/>
          <p:nvPr/>
        </p:nvGrpSpPr>
        <p:grpSpPr>
          <a:xfrm>
            <a:off x="1469356" y="3132911"/>
            <a:ext cx="3814844" cy="393991"/>
            <a:chOff x="3050400" y="4892364"/>
            <a:chExt cx="3814844" cy="393991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D05EE909-E8A9-FE74-B433-E0EC8319E0FF}"/>
                </a:ext>
              </a:extLst>
            </p:cNvPr>
            <p:cNvSpPr/>
            <p:nvPr/>
          </p:nvSpPr>
          <p:spPr>
            <a:xfrm>
              <a:off x="3050400" y="4911627"/>
              <a:ext cx="3814844" cy="364600"/>
            </a:xfrm>
            <a:prstGeom prst="roundRect">
              <a:avLst>
                <a:gd name="adj" fmla="val 25624"/>
              </a:avLst>
            </a:prstGeom>
            <a:solidFill>
              <a:schemeClr val="accent5">
                <a:lumMod val="60000"/>
                <a:lumOff val="40000"/>
                <a:alpha val="50196"/>
              </a:schemeClr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F995797-0DC4-0533-40B3-6BF3E94F51AF}"/>
                </a:ext>
              </a:extLst>
            </p:cNvPr>
            <p:cNvSpPr txBox="1"/>
            <p:nvPr/>
          </p:nvSpPr>
          <p:spPr>
            <a:xfrm>
              <a:off x="3738909" y="4917023"/>
              <a:ext cx="300214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Emma</a:t>
              </a:r>
              <a:r>
                <a:rPr lang="zh-CN" alt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felt</a:t>
              </a:r>
              <a:r>
                <a:rPr lang="zh-CN" alt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hungry</a:t>
              </a:r>
              <a:endPara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BCD2535-ED52-FCF3-487E-7472954EFB80}"/>
                    </a:ext>
                  </a:extLst>
                </p:cNvPr>
                <p:cNvSpPr txBox="1"/>
                <p:nvPr/>
              </p:nvSpPr>
              <p:spPr>
                <a:xfrm>
                  <a:off x="3094793" y="4892364"/>
                  <a:ext cx="74022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E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altLang="zh-CN" sz="1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</a:t>
                  </a:r>
                  <a:r>
                    <a:rPr lang="zh-CN" altLang="en-US" sz="1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BCD2535-ED52-FCF3-487E-7472954EFB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4793" y="4892364"/>
                  <a:ext cx="740224" cy="369332"/>
                </a:xfrm>
                <a:prstGeom prst="rect">
                  <a:avLst/>
                </a:prstGeom>
                <a:blipFill>
                  <a:blip r:embed="rId3"/>
                  <a:stretch>
                    <a:fillRect t="-6667"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C04E062-E46E-DB3A-D203-FA5E307C6816}"/>
                </a:ext>
              </a:extLst>
            </p:cNvPr>
            <p:cNvCxnSpPr/>
            <p:nvPr/>
          </p:nvCxnSpPr>
          <p:spPr>
            <a:xfrm>
              <a:off x="3667658" y="4917023"/>
              <a:ext cx="0" cy="3646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C06D4B3-B802-6FC6-539C-999181E6FB9B}"/>
              </a:ext>
            </a:extLst>
          </p:cNvPr>
          <p:cNvGrpSpPr/>
          <p:nvPr/>
        </p:nvGrpSpPr>
        <p:grpSpPr>
          <a:xfrm>
            <a:off x="1475885" y="2630056"/>
            <a:ext cx="3814844" cy="393991"/>
            <a:chOff x="3050400" y="4892364"/>
            <a:chExt cx="3814844" cy="393991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3C6FD062-7FC4-91F6-4AB5-F908D38199F1}"/>
                </a:ext>
              </a:extLst>
            </p:cNvPr>
            <p:cNvSpPr/>
            <p:nvPr/>
          </p:nvSpPr>
          <p:spPr>
            <a:xfrm>
              <a:off x="3050400" y="4917023"/>
              <a:ext cx="3814844" cy="364600"/>
            </a:xfrm>
            <a:prstGeom prst="roundRect">
              <a:avLst>
                <a:gd name="adj" fmla="val 25624"/>
              </a:avLst>
            </a:prstGeom>
            <a:solidFill>
              <a:srgbClr val="9DC3E6">
                <a:alpha val="21961"/>
              </a:srgbClr>
            </a:solidFill>
            <a:ln w="1905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6F72E0A-1307-3C48-416D-2692A8A8A3E2}"/>
                </a:ext>
              </a:extLst>
            </p:cNvPr>
            <p:cNvSpPr txBox="1"/>
            <p:nvPr/>
          </p:nvSpPr>
          <p:spPr>
            <a:xfrm>
              <a:off x="3738909" y="4917023"/>
              <a:ext cx="300214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8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Emma</a:t>
              </a:r>
              <a:r>
                <a:rPr lang="zh-CN" altLang="en-US" sz="18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exercised</a:t>
              </a:r>
              <a:r>
                <a:rPr lang="zh-CN" altLang="en-US" sz="18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for</a:t>
              </a:r>
              <a:r>
                <a:rPr lang="zh-CN" altLang="en-US" sz="18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zh-CN" altLang="en-US" sz="18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while</a:t>
              </a:r>
              <a:endParaRPr lang="en-US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6CC9F0BD-905B-3FD1-420D-3305CA0BE809}"/>
                    </a:ext>
                  </a:extLst>
                </p:cNvPr>
                <p:cNvSpPr txBox="1"/>
                <p:nvPr/>
              </p:nvSpPr>
              <p:spPr>
                <a:xfrm>
                  <a:off x="3082918" y="4892364"/>
                  <a:ext cx="74022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80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E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altLang="zh-CN" sz="18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b>
                      </m:sSub>
                    </m:oMath>
                  </a14:m>
                  <a:r>
                    <a:rPr lang="en-US" altLang="zh-CN" sz="1800" dirty="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</a:t>
                  </a:r>
                  <a:r>
                    <a:rPr lang="zh-CN" altLang="en-US" sz="1800" dirty="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en-US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6CC9F0BD-905B-3FD1-420D-3305CA0BE8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2918" y="4892364"/>
                  <a:ext cx="740224" cy="369332"/>
                </a:xfrm>
                <a:prstGeom prst="rect">
                  <a:avLst/>
                </a:prstGeom>
                <a:blipFill>
                  <a:blip r:embed="rId4"/>
                  <a:stretch>
                    <a:fillRect t="-6452" b="-193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942F084-A9A4-B668-ACB0-2B42DEDBE5AE}"/>
                </a:ext>
              </a:extLst>
            </p:cNvPr>
            <p:cNvCxnSpPr/>
            <p:nvPr/>
          </p:nvCxnSpPr>
          <p:spPr>
            <a:xfrm>
              <a:off x="3655783" y="4917023"/>
              <a:ext cx="0" cy="364600"/>
            </a:xfrm>
            <a:prstGeom prst="line">
              <a:avLst/>
            </a:prstGeom>
            <a:ln w="1905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AD6E88E-1F5F-0DE1-FA2E-F7F08CFA4AA0}"/>
              </a:ext>
            </a:extLst>
          </p:cNvPr>
          <p:cNvGrpSpPr/>
          <p:nvPr/>
        </p:nvGrpSpPr>
        <p:grpSpPr>
          <a:xfrm>
            <a:off x="1445003" y="3807781"/>
            <a:ext cx="3925185" cy="389259"/>
            <a:chOff x="3050400" y="4892364"/>
            <a:chExt cx="3925185" cy="389259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7FBBA61F-F5FC-72D2-DEDD-211C2A4FC614}"/>
                </a:ext>
              </a:extLst>
            </p:cNvPr>
            <p:cNvSpPr/>
            <p:nvPr/>
          </p:nvSpPr>
          <p:spPr>
            <a:xfrm>
              <a:off x="3050400" y="4917023"/>
              <a:ext cx="3814844" cy="364600"/>
            </a:xfrm>
            <a:prstGeom prst="roundRect">
              <a:avLst>
                <a:gd name="adj" fmla="val 25624"/>
              </a:avLst>
            </a:prstGeom>
            <a:solidFill>
              <a:schemeClr val="accent5">
                <a:lumMod val="60000"/>
                <a:lumOff val="40000"/>
                <a:alpha val="50196"/>
              </a:schemeClr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53DCF7C-F20A-CB12-AC97-9A4D9E326198}"/>
                </a:ext>
              </a:extLst>
            </p:cNvPr>
            <p:cNvSpPr txBox="1"/>
            <p:nvPr/>
          </p:nvSpPr>
          <p:spPr>
            <a:xfrm>
              <a:off x="3579021" y="4904249"/>
              <a:ext cx="339656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Emma</a:t>
              </a:r>
              <a:r>
                <a:rPr lang="zh-CN" altLang="en-US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1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made a steak in the kitchen</a:t>
              </a:r>
              <a:endPara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BDC38D3-2B02-4FC2-D392-9CF4C8309B19}"/>
                    </a:ext>
                  </a:extLst>
                </p:cNvPr>
                <p:cNvSpPr txBox="1"/>
                <p:nvPr/>
              </p:nvSpPr>
              <p:spPr>
                <a:xfrm>
                  <a:off x="3094793" y="4892364"/>
                  <a:ext cx="74022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E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altLang="zh-CN" sz="1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</a:t>
                  </a:r>
                  <a:r>
                    <a:rPr lang="zh-CN" altLang="en-US" sz="18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BDC38D3-2B02-4FC2-D392-9CF4C8309B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4793" y="4892364"/>
                  <a:ext cx="740224" cy="369332"/>
                </a:xfrm>
                <a:prstGeom prst="rect">
                  <a:avLst/>
                </a:prstGeom>
                <a:blipFill>
                  <a:blip r:embed="rId5"/>
                  <a:stretch>
                    <a:fillRect t="-10345" b="-241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6E206D78-889B-DA79-B101-8C49628CF202}"/>
                </a:ext>
              </a:extLst>
            </p:cNvPr>
            <p:cNvCxnSpPr/>
            <p:nvPr/>
          </p:nvCxnSpPr>
          <p:spPr>
            <a:xfrm>
              <a:off x="3655783" y="4917023"/>
              <a:ext cx="0" cy="3646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F87EDAD7-D1B0-6726-0269-08AA39A5B51E}"/>
              </a:ext>
            </a:extLst>
          </p:cNvPr>
          <p:cNvSpPr txBox="1"/>
          <p:nvPr/>
        </p:nvSpPr>
        <p:spPr>
          <a:xfrm>
            <a:off x="1558916" y="2241926"/>
            <a:ext cx="38148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96F9737-4DFA-7823-C29B-DF8098E3D67B}"/>
              </a:ext>
            </a:extLst>
          </p:cNvPr>
          <p:cNvGrpSpPr/>
          <p:nvPr/>
        </p:nvGrpSpPr>
        <p:grpSpPr>
          <a:xfrm>
            <a:off x="1473708" y="1975504"/>
            <a:ext cx="3814844" cy="393991"/>
            <a:chOff x="3050400" y="4892364"/>
            <a:chExt cx="3814844" cy="393991"/>
          </a:xfrm>
        </p:grpSpPr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DED9669F-FB7E-3E0E-D02E-5EE974C2ABE7}"/>
                </a:ext>
              </a:extLst>
            </p:cNvPr>
            <p:cNvSpPr/>
            <p:nvPr/>
          </p:nvSpPr>
          <p:spPr>
            <a:xfrm>
              <a:off x="3050400" y="4917023"/>
              <a:ext cx="3814844" cy="364600"/>
            </a:xfrm>
            <a:prstGeom prst="roundRect">
              <a:avLst>
                <a:gd name="adj" fmla="val 25624"/>
              </a:avLst>
            </a:prstGeom>
            <a:solidFill>
              <a:srgbClr val="9DC3E6">
                <a:alpha val="21961"/>
              </a:srgbClr>
            </a:solidFill>
            <a:ln w="1905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A7ED910-B0CC-BFC6-107D-4C9CDAB4FB67}"/>
                </a:ext>
              </a:extLst>
            </p:cNvPr>
            <p:cNvSpPr txBox="1"/>
            <p:nvPr/>
          </p:nvSpPr>
          <p:spPr>
            <a:xfrm>
              <a:off x="3548905" y="4917023"/>
              <a:ext cx="300214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800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</a:t>
              </a:r>
              <a:endParaRPr lang="en-US" sz="18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48CC5B2-E408-F9A7-8195-39F577F8C289}"/>
                    </a:ext>
                  </a:extLst>
                </p:cNvPr>
                <p:cNvSpPr txBox="1"/>
                <p:nvPr/>
              </p:nvSpPr>
              <p:spPr>
                <a:xfrm>
                  <a:off x="3082918" y="4892364"/>
                  <a:ext cx="74022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80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E</m:t>
                          </m:r>
                        </m:e>
                        <m:sub>
                          <m:r>
                            <a:rPr lang="en-US" altLang="zh-CN" sz="18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altLang="zh-CN" sz="1800" dirty="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</a:t>
                  </a:r>
                  <a:r>
                    <a:rPr lang="zh-CN" altLang="en-US" sz="1800" dirty="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en-US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48CC5B2-E408-F9A7-8195-39F577F8C2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2918" y="4892364"/>
                  <a:ext cx="740224" cy="369332"/>
                </a:xfrm>
                <a:prstGeom prst="rect">
                  <a:avLst/>
                </a:prstGeom>
                <a:blipFill>
                  <a:blip r:embed="rId6"/>
                  <a:stretch>
                    <a:fillRect t="-6667"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D598645-9F64-A44C-B91F-B60B4092D859}"/>
                </a:ext>
              </a:extLst>
            </p:cNvPr>
            <p:cNvCxnSpPr/>
            <p:nvPr/>
          </p:nvCxnSpPr>
          <p:spPr>
            <a:xfrm>
              <a:off x="3655783" y="4917023"/>
              <a:ext cx="0" cy="364600"/>
            </a:xfrm>
            <a:prstGeom prst="line">
              <a:avLst/>
            </a:prstGeom>
            <a:ln w="1905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E2CD246A-717B-BFF8-8CCE-F8161050D715}"/>
              </a:ext>
            </a:extLst>
          </p:cNvPr>
          <p:cNvSpPr txBox="1"/>
          <p:nvPr/>
        </p:nvSpPr>
        <p:spPr>
          <a:xfrm>
            <a:off x="2608473" y="1423243"/>
            <a:ext cx="17296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Event Timeline</a:t>
            </a:r>
            <a:endParaRPr lang="en-US" b="1" dirty="0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82C50F20-3F46-8BC0-02FC-BF8BBD6332C1}"/>
              </a:ext>
            </a:extLst>
          </p:cNvPr>
          <p:cNvSpPr/>
          <p:nvPr/>
        </p:nvSpPr>
        <p:spPr>
          <a:xfrm>
            <a:off x="6661535" y="1860399"/>
            <a:ext cx="2854411" cy="364600"/>
          </a:xfrm>
          <a:prstGeom prst="roundRect">
            <a:avLst>
              <a:gd name="adj" fmla="val 19763"/>
            </a:avLst>
          </a:prstGeom>
          <a:solidFill>
            <a:srgbClr val="F4B183">
              <a:alpha val="32941"/>
            </a:srgbClr>
          </a:solidFill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Bob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felt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sad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E6298B53-9656-2295-2F14-484A149E9AD3}"/>
              </a:ext>
            </a:extLst>
          </p:cNvPr>
          <p:cNvSpPr/>
          <p:nvPr/>
        </p:nvSpPr>
        <p:spPr>
          <a:xfrm>
            <a:off x="6661535" y="2360648"/>
            <a:ext cx="2854411" cy="364600"/>
          </a:xfrm>
          <a:prstGeom prst="roundRect">
            <a:avLst>
              <a:gd name="adj" fmla="val 19763"/>
            </a:avLst>
          </a:prstGeom>
          <a:solidFill>
            <a:srgbClr val="F4B183">
              <a:alpha val="33333"/>
            </a:srgbClr>
          </a:solidFill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Emma washed her face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C768841-B82F-6D9E-E20C-69EEBC251E2A}"/>
              </a:ext>
            </a:extLst>
          </p:cNvPr>
          <p:cNvSpPr txBox="1"/>
          <p:nvPr/>
        </p:nvSpPr>
        <p:spPr>
          <a:xfrm>
            <a:off x="7280568" y="1423243"/>
            <a:ext cx="15524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Interventions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8C4123DC-7A58-94BE-D719-AC5D7BB84F0C}"/>
              </a:ext>
            </a:extLst>
          </p:cNvPr>
          <p:cNvSpPr/>
          <p:nvPr/>
        </p:nvSpPr>
        <p:spPr>
          <a:xfrm>
            <a:off x="6672834" y="2836924"/>
            <a:ext cx="2854411" cy="364600"/>
          </a:xfrm>
          <a:prstGeom prst="roundRect">
            <a:avLst>
              <a:gd name="adj" fmla="val 19763"/>
            </a:avLst>
          </a:prstGeom>
          <a:solidFill>
            <a:srgbClr val="F4B183">
              <a:alpha val="70196"/>
            </a:srgbClr>
          </a:solidFill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Emma felt</a:t>
            </a:r>
            <a:r>
              <a:rPr lang="zh-CN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sad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E085B5B-FBBC-1A17-C192-534C7A7A2278}"/>
              </a:ext>
            </a:extLst>
          </p:cNvPr>
          <p:cNvCxnSpPr>
            <a:cxnSpLocks/>
            <a:endCxn id="41" idx="1"/>
          </p:cNvCxnSpPr>
          <p:nvPr/>
        </p:nvCxnSpPr>
        <p:spPr>
          <a:xfrm>
            <a:off x="5457555" y="3259930"/>
            <a:ext cx="1014574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11A69CFC-3D41-A40B-A9F8-16C43A4B8EB5}"/>
              </a:ext>
            </a:extLst>
          </p:cNvPr>
          <p:cNvSpPr txBox="1"/>
          <p:nvPr/>
        </p:nvSpPr>
        <p:spPr>
          <a:xfrm>
            <a:off x="4640239" y="1422533"/>
            <a:ext cx="30371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Intervention Generation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Left Brace 40">
            <a:extLst>
              <a:ext uri="{FF2B5EF4-FFF2-40B4-BE49-F238E27FC236}">
                <a16:creationId xmlns:a16="http://schemas.microsoft.com/office/drawing/2014/main" id="{1257E3F6-7D01-B4E8-A7FA-E1E10A841B58}"/>
              </a:ext>
            </a:extLst>
          </p:cNvPr>
          <p:cNvSpPr/>
          <p:nvPr/>
        </p:nvSpPr>
        <p:spPr>
          <a:xfrm>
            <a:off x="6472129" y="2828418"/>
            <a:ext cx="210803" cy="86302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77C04BEC-B28A-9888-A759-33B9DDF8BAE7}"/>
              </a:ext>
            </a:extLst>
          </p:cNvPr>
          <p:cNvSpPr/>
          <p:nvPr/>
        </p:nvSpPr>
        <p:spPr>
          <a:xfrm>
            <a:off x="6690458" y="3302947"/>
            <a:ext cx="2854411" cy="364600"/>
          </a:xfrm>
          <a:prstGeom prst="roundRect">
            <a:avLst>
              <a:gd name="adj" fmla="val 19763"/>
            </a:avLst>
          </a:prstGeom>
          <a:solidFill>
            <a:srgbClr val="F4B183">
              <a:alpha val="70196"/>
            </a:srgbClr>
          </a:solidFill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Emma felt hungry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Google Shape;116;p19">
            <a:extLst>
              <a:ext uri="{FF2B5EF4-FFF2-40B4-BE49-F238E27FC236}">
                <a16:creationId xmlns:a16="http://schemas.microsoft.com/office/drawing/2014/main" id="{565EF89D-014F-8765-1E0D-6038FC2580F1}"/>
              </a:ext>
            </a:extLst>
          </p:cNvPr>
          <p:cNvSpPr txBox="1"/>
          <p:nvPr/>
        </p:nvSpPr>
        <p:spPr>
          <a:xfrm>
            <a:off x="1194798" y="4582570"/>
            <a:ext cx="9542863" cy="172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US" altLang="zh-CN" sz="2400" b="1" dirty="0"/>
              <a:t>How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to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generate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interventions?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altLang="zh-CN" sz="2400" b="1" dirty="0"/>
              <a:t>Step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1:</a:t>
            </a:r>
            <a:r>
              <a:rPr lang="zh-CN" altLang="en-US" sz="2400" b="1" dirty="0"/>
              <a:t> </a:t>
            </a:r>
            <a:r>
              <a:rPr lang="en-US" altLang="zh-CN" sz="2400" dirty="0"/>
              <a:t>use</a:t>
            </a:r>
            <a:r>
              <a:rPr lang="zh-CN" altLang="en-US" sz="2400" dirty="0"/>
              <a:t> </a:t>
            </a:r>
            <a:r>
              <a:rPr lang="en-US" altLang="zh-CN" sz="2400" dirty="0"/>
              <a:t>SRL</a:t>
            </a:r>
            <a:r>
              <a:rPr lang="zh-CN" altLang="en-US" sz="2400" dirty="0"/>
              <a:t> </a:t>
            </a:r>
            <a:r>
              <a:rPr lang="en-US" altLang="zh-CN" sz="2400" dirty="0"/>
              <a:t>to</a:t>
            </a:r>
            <a:r>
              <a:rPr lang="zh-CN" altLang="en-US" sz="2400" dirty="0"/>
              <a:t> </a:t>
            </a:r>
            <a:r>
              <a:rPr lang="en-US" altLang="zh-CN" sz="2400" dirty="0"/>
              <a:t>detect</a:t>
            </a:r>
            <a:r>
              <a:rPr lang="zh-CN" altLang="en-US" sz="2400" dirty="0"/>
              <a:t> </a:t>
            </a:r>
            <a:r>
              <a:rPr lang="en-US" altLang="zh-CN" sz="2400" dirty="0"/>
              <a:t>verbs</a:t>
            </a:r>
            <a:r>
              <a:rPr lang="zh-CN" altLang="en-US" sz="2400" dirty="0"/>
              <a:t> </a:t>
            </a:r>
            <a:r>
              <a:rPr lang="en-US" altLang="zh-CN" sz="2400" dirty="0"/>
              <a:t>and</a:t>
            </a:r>
            <a:r>
              <a:rPr lang="zh-CN" altLang="en-US" sz="2400" dirty="0"/>
              <a:t> </a:t>
            </a:r>
            <a:r>
              <a:rPr lang="en-US" altLang="zh-CN" sz="2400" dirty="0"/>
              <a:t>arguments</a:t>
            </a:r>
            <a:r>
              <a:rPr lang="zh-CN" altLang="en-US" sz="2400" dirty="0"/>
              <a:t> </a:t>
            </a:r>
            <a:r>
              <a:rPr lang="en-US" altLang="zh-CN" sz="2400" dirty="0"/>
              <a:t>in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original</a:t>
            </a:r>
            <a:r>
              <a:rPr lang="zh-CN" altLang="en-US" sz="2400" dirty="0"/>
              <a:t> </a:t>
            </a:r>
            <a:r>
              <a:rPr lang="en-US" altLang="zh-CN" sz="2400" dirty="0"/>
              <a:t>event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altLang="zh-CN" sz="2400" b="1" dirty="0"/>
              <a:t>Step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2:</a:t>
            </a:r>
            <a:r>
              <a:rPr lang="zh-CN" altLang="en-US" sz="2400" b="1" dirty="0"/>
              <a:t> </a:t>
            </a:r>
            <a:r>
              <a:rPr lang="en-US" altLang="zh-CN" sz="2400" dirty="0"/>
              <a:t>use</a:t>
            </a:r>
            <a:r>
              <a:rPr lang="zh-CN" altLang="en-US" sz="2400" dirty="0"/>
              <a:t> </a:t>
            </a:r>
            <a:r>
              <a:rPr lang="en-US" altLang="zh-CN" sz="2400" i="1" u="sng" dirty="0" err="1"/>
              <a:t>PolyJuice</a:t>
            </a:r>
            <a:r>
              <a:rPr lang="en-US" altLang="zh-CN" sz="2400" baseline="30000" dirty="0"/>
              <a:t>[3]</a:t>
            </a:r>
            <a:r>
              <a:rPr lang="zh-CN" altLang="en-US" sz="2400" dirty="0"/>
              <a:t> </a:t>
            </a:r>
            <a:r>
              <a:rPr lang="en-US" altLang="zh-CN" sz="2400" dirty="0"/>
              <a:t>to</a:t>
            </a:r>
            <a:r>
              <a:rPr lang="zh-CN" altLang="en-US" sz="2400" dirty="0"/>
              <a:t> </a:t>
            </a:r>
            <a:r>
              <a:rPr lang="en-US" altLang="zh-CN" sz="2400" dirty="0"/>
              <a:t>generate</a:t>
            </a:r>
            <a:r>
              <a:rPr lang="zh-CN" altLang="en-US" sz="2400" dirty="0"/>
              <a:t> </a:t>
            </a:r>
            <a:r>
              <a:rPr lang="en-US" altLang="zh-CN" sz="2400" dirty="0"/>
              <a:t>interventions</a:t>
            </a:r>
            <a:r>
              <a:rPr lang="zh-CN" altLang="en-US" sz="2400" dirty="0"/>
              <a:t> </a:t>
            </a:r>
            <a:r>
              <a:rPr lang="en-US" altLang="zh-CN" sz="2400" dirty="0"/>
              <a:t>in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cloze-the-blank</a:t>
            </a:r>
            <a:r>
              <a:rPr lang="zh-CN" altLang="en-US" sz="2400" dirty="0"/>
              <a:t> </a:t>
            </a:r>
            <a:r>
              <a:rPr lang="en-US" altLang="zh-CN" sz="2400" dirty="0"/>
              <a:t>style</a:t>
            </a:r>
            <a:endParaRPr lang="en-US" sz="2400" dirty="0"/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499D76DC-803D-4535-BEE0-8FE1B57AFCFE}"/>
              </a:ext>
            </a:extLst>
          </p:cNvPr>
          <p:cNvSpPr txBox="1"/>
          <p:nvPr/>
        </p:nvSpPr>
        <p:spPr>
          <a:xfrm>
            <a:off x="1194798" y="6260721"/>
            <a:ext cx="73180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Wu, </a:t>
            </a:r>
            <a:r>
              <a:rPr lang="en-HK" sz="11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Tongshuang</a:t>
            </a:r>
            <a:r>
              <a:rPr lang="en-HK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et al. "Polyjuice: Generating Counterfactuals for Explaining, Evaluating, and Improving Models." </a:t>
            </a:r>
          </a:p>
          <a:p>
            <a:r>
              <a:rPr lang="en-HK" sz="11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Proceedings of</a:t>
            </a:r>
            <a:r>
              <a:rPr lang="zh-CN" altLang="en-US" sz="11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altLang="zh-CN" sz="11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ACL</a:t>
            </a:r>
            <a:r>
              <a:rPr lang="en-HK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2021.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020624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>
            <a:spLocks noGrp="1"/>
          </p:cNvSpPr>
          <p:nvPr>
            <p:ph type="title"/>
          </p:nvPr>
        </p:nvSpPr>
        <p:spPr>
          <a:xfrm>
            <a:off x="418873" y="565023"/>
            <a:ext cx="10515600" cy="572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t" anchorCtr="0">
            <a:noAutofit/>
          </a:bodyPr>
          <a:lstStyle/>
          <a:p>
            <a:r>
              <a:rPr lang="en-US" altLang="zh-CN" dirty="0"/>
              <a:t>4</a:t>
            </a:r>
            <a:r>
              <a:rPr lang="en" dirty="0"/>
              <a:t>. </a:t>
            </a:r>
            <a:r>
              <a:rPr lang="en-US" altLang="zh-CN" dirty="0"/>
              <a:t>Framework</a:t>
            </a:r>
            <a:r>
              <a:rPr lang="en" dirty="0"/>
              <a:t>:</a:t>
            </a:r>
            <a:r>
              <a:rPr lang="zh-CN" altLang="en-US" dirty="0"/>
              <a:t> </a:t>
            </a:r>
            <a:r>
              <a:rPr lang="en-US" altLang="zh-CN" dirty="0"/>
              <a:t>Intervention</a:t>
            </a:r>
            <a:endParaRPr dirty="0"/>
          </a:p>
        </p:txBody>
      </p:sp>
      <p:sp>
        <p:nvSpPr>
          <p:cNvPr id="111" name="Google Shape;111;p19"/>
          <p:cNvSpPr txBox="1">
            <a:spLocks noGrp="1"/>
          </p:cNvSpPr>
          <p:nvPr>
            <p:ph type="sldNum" idx="12"/>
          </p:nvPr>
        </p:nvSpPr>
        <p:spPr>
          <a:xfrm>
            <a:off x="9268800" y="280313"/>
            <a:ext cx="2421600" cy="36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r>
              <a:rPr lang="en"/>
              <a:t>Page </a:t>
            </a:r>
            <a:fld id="{00000000-1234-1234-1234-123412341234}" type="slidenum">
              <a:rPr lang="en"/>
              <a:pPr/>
              <a:t>9</a:t>
            </a:fld>
            <a:endParaRPr/>
          </a:p>
        </p:txBody>
      </p:sp>
      <p:sp>
        <p:nvSpPr>
          <p:cNvPr id="50" name="Google Shape;116;p19">
            <a:extLst>
              <a:ext uri="{FF2B5EF4-FFF2-40B4-BE49-F238E27FC236}">
                <a16:creationId xmlns:a16="http://schemas.microsoft.com/office/drawing/2014/main" id="{565EF89D-014F-8765-1E0D-6038FC2580F1}"/>
              </a:ext>
            </a:extLst>
          </p:cNvPr>
          <p:cNvSpPr txBox="1"/>
          <p:nvPr/>
        </p:nvSpPr>
        <p:spPr>
          <a:xfrm>
            <a:off x="1194798" y="4582570"/>
            <a:ext cx="9346928" cy="172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US" altLang="zh-CN" sz="2400" b="1" dirty="0"/>
              <a:t>How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to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generate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interventions?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altLang="zh-CN" sz="2400" b="1" dirty="0"/>
              <a:t>Step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1:</a:t>
            </a:r>
            <a:r>
              <a:rPr lang="zh-CN" altLang="en-US" sz="2400" b="1" dirty="0"/>
              <a:t> </a:t>
            </a:r>
            <a:r>
              <a:rPr lang="en-US" altLang="zh-CN" sz="2400" dirty="0"/>
              <a:t>use</a:t>
            </a:r>
            <a:r>
              <a:rPr lang="zh-CN" altLang="en-US" sz="2400" dirty="0"/>
              <a:t> </a:t>
            </a:r>
            <a:r>
              <a:rPr lang="en-US" altLang="zh-CN" sz="2400" dirty="0"/>
              <a:t>SRL</a:t>
            </a:r>
            <a:r>
              <a:rPr lang="zh-CN" altLang="en-US" sz="2400" dirty="0"/>
              <a:t> </a:t>
            </a:r>
            <a:r>
              <a:rPr lang="en-US" altLang="zh-CN" sz="2400" dirty="0"/>
              <a:t>to</a:t>
            </a:r>
            <a:r>
              <a:rPr lang="zh-CN" altLang="en-US" sz="2400" dirty="0"/>
              <a:t> </a:t>
            </a:r>
            <a:r>
              <a:rPr lang="en-US" altLang="zh-CN" sz="2400" dirty="0"/>
              <a:t>detect</a:t>
            </a:r>
            <a:r>
              <a:rPr lang="zh-CN" altLang="en-US" sz="2400" dirty="0"/>
              <a:t> </a:t>
            </a:r>
            <a:r>
              <a:rPr lang="en-US" altLang="zh-CN" sz="2400" dirty="0"/>
              <a:t>verbs</a:t>
            </a:r>
            <a:r>
              <a:rPr lang="zh-CN" altLang="en-US" sz="2400" dirty="0"/>
              <a:t> </a:t>
            </a:r>
            <a:r>
              <a:rPr lang="en-US" altLang="zh-CN" sz="2400" dirty="0"/>
              <a:t>and</a:t>
            </a:r>
            <a:r>
              <a:rPr lang="zh-CN" altLang="en-US" sz="2400" dirty="0"/>
              <a:t> </a:t>
            </a:r>
            <a:r>
              <a:rPr lang="en-US" altLang="zh-CN" sz="2400" dirty="0"/>
              <a:t>arguments</a:t>
            </a:r>
            <a:r>
              <a:rPr lang="zh-CN" altLang="en-US" sz="2400" dirty="0"/>
              <a:t> </a:t>
            </a:r>
            <a:r>
              <a:rPr lang="en-US" altLang="zh-CN" sz="2400" dirty="0"/>
              <a:t>in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original</a:t>
            </a:r>
            <a:r>
              <a:rPr lang="zh-CN" altLang="en-US" sz="2400" dirty="0"/>
              <a:t> </a:t>
            </a:r>
            <a:r>
              <a:rPr lang="en-US" altLang="zh-CN" sz="2400" dirty="0"/>
              <a:t>event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altLang="zh-CN" sz="2400" b="1" dirty="0"/>
              <a:t>Step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2:</a:t>
            </a:r>
            <a:r>
              <a:rPr lang="zh-CN" altLang="en-US" sz="2400" b="1" dirty="0"/>
              <a:t> </a:t>
            </a:r>
            <a:r>
              <a:rPr lang="en-US" altLang="zh-CN" sz="2400" dirty="0"/>
              <a:t>use</a:t>
            </a:r>
            <a:r>
              <a:rPr lang="zh-CN" altLang="en-US" sz="2400" dirty="0"/>
              <a:t> </a:t>
            </a:r>
            <a:r>
              <a:rPr lang="en-US" altLang="zh-CN" sz="2400" i="1" u="sng" dirty="0" err="1"/>
              <a:t>PolyJuice</a:t>
            </a:r>
            <a:r>
              <a:rPr lang="en-US" altLang="zh-CN" sz="2400" baseline="30000" dirty="0"/>
              <a:t>[3]</a:t>
            </a:r>
            <a:r>
              <a:rPr lang="zh-CN" altLang="en-US" sz="2400" dirty="0"/>
              <a:t> </a:t>
            </a:r>
            <a:r>
              <a:rPr lang="en-US" altLang="zh-CN" sz="2400" dirty="0"/>
              <a:t>to</a:t>
            </a:r>
            <a:r>
              <a:rPr lang="zh-CN" altLang="en-US" sz="2400" dirty="0"/>
              <a:t> </a:t>
            </a:r>
            <a:r>
              <a:rPr lang="en-US" altLang="zh-CN" sz="2400" dirty="0"/>
              <a:t>generate</a:t>
            </a:r>
            <a:r>
              <a:rPr lang="zh-CN" altLang="en-US" sz="2400" dirty="0"/>
              <a:t> </a:t>
            </a:r>
            <a:r>
              <a:rPr lang="en-US" altLang="zh-CN" sz="2400" dirty="0"/>
              <a:t>interventions</a:t>
            </a:r>
            <a:r>
              <a:rPr lang="zh-CN" altLang="en-US" sz="2400" dirty="0"/>
              <a:t> </a:t>
            </a:r>
            <a:r>
              <a:rPr lang="en-US" altLang="zh-CN" sz="2400" dirty="0"/>
              <a:t>in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cloze-the-blank</a:t>
            </a:r>
            <a:r>
              <a:rPr lang="zh-CN" altLang="en-US" sz="2400" dirty="0"/>
              <a:t> </a:t>
            </a:r>
            <a:r>
              <a:rPr lang="en-US" altLang="zh-CN" sz="2400" dirty="0"/>
              <a:t>style</a:t>
            </a:r>
            <a:endParaRPr lang="en-US" sz="2400" dirty="0"/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187F3A33-394F-3601-7FE0-EF8F1CC857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6500" y="1274817"/>
            <a:ext cx="5803900" cy="3251200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25610A05-7151-F351-8E0E-CD9EFE2B62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800" y="1422533"/>
            <a:ext cx="5264200" cy="2955769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11FDC028-FD25-4AC3-57A0-C8C8FB1DBB18}"/>
              </a:ext>
            </a:extLst>
          </p:cNvPr>
          <p:cNvSpPr txBox="1"/>
          <p:nvPr/>
        </p:nvSpPr>
        <p:spPr>
          <a:xfrm>
            <a:off x="6648994" y="809897"/>
            <a:ext cx="28236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Figures</a:t>
            </a:r>
            <a:r>
              <a:rPr lang="zh-CN" altLang="en-US" sz="1400" dirty="0"/>
              <a:t> </a:t>
            </a:r>
            <a:r>
              <a:rPr lang="en-US" altLang="zh-CN" sz="1400" dirty="0"/>
              <a:t>are</a:t>
            </a:r>
            <a:r>
              <a:rPr lang="zh-CN" altLang="en-US" sz="1400" dirty="0"/>
              <a:t> </a:t>
            </a:r>
            <a:r>
              <a:rPr lang="en-US" altLang="zh-CN" sz="1400" dirty="0"/>
              <a:t>from</a:t>
            </a:r>
            <a:r>
              <a:rPr lang="zh-CN" altLang="en-US" sz="1400" dirty="0"/>
              <a:t> </a:t>
            </a:r>
            <a:r>
              <a:rPr lang="en-US" altLang="zh-CN" sz="1400" dirty="0"/>
              <a:t>the</a:t>
            </a:r>
            <a:r>
              <a:rPr lang="zh-CN" altLang="en-US" sz="1400" dirty="0"/>
              <a:t> </a:t>
            </a:r>
            <a:r>
              <a:rPr lang="en-US" altLang="zh-CN" sz="1400" i="1" u="sng" dirty="0" err="1"/>
              <a:t>PolyJuice</a:t>
            </a:r>
            <a:r>
              <a:rPr lang="zh-CN" altLang="en-US" sz="1400" dirty="0"/>
              <a:t> </a:t>
            </a:r>
            <a:r>
              <a:rPr lang="en-US" altLang="zh-CN" sz="1400" dirty="0"/>
              <a:t>paper</a:t>
            </a:r>
            <a:endParaRPr lang="en-US" sz="1400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A80F4C6E-E805-6F19-555E-55BAFE95228F}"/>
              </a:ext>
            </a:extLst>
          </p:cNvPr>
          <p:cNvSpPr txBox="1"/>
          <p:nvPr/>
        </p:nvSpPr>
        <p:spPr>
          <a:xfrm>
            <a:off x="1194798" y="6260721"/>
            <a:ext cx="73180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Wu, </a:t>
            </a:r>
            <a:r>
              <a:rPr lang="en-HK" sz="11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Tongshuang</a:t>
            </a:r>
            <a:r>
              <a:rPr lang="en-HK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et al. "Polyjuice: Generating Counterfactuals for Explaining, Evaluating, and Improving Models." </a:t>
            </a:r>
          </a:p>
          <a:p>
            <a:r>
              <a:rPr lang="en-HK" sz="11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Proceedings of</a:t>
            </a:r>
            <a:r>
              <a:rPr lang="zh-CN" altLang="en-US" sz="11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altLang="zh-CN" sz="11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ACL</a:t>
            </a:r>
            <a:r>
              <a:rPr lang="en-HK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2021.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223096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1FB69B95-B19B-934D-8E68-8072A3C56F93}">
  <we:reference id="wa104381909" version="3.5.0.0" store="en-GB" storeType="OMEX"/>
  <we:alternateReferences>
    <we:reference id="WA104381909" version="3.5.0.0" store="WA104381909" storeType="OMEX"/>
  </we:alternateReferences>
  <we:properties>
    <we:property name="EQUATION_HISTORY" value="&quot;[{\&quot;mathml\&quot;:\&quot;&lt;math style=\\\&quot;font-family:stix;font-size:16px;\\\&quot; xmlns=\\\&quot;http://www.w3.org/1998/Math/MathML\\\&quot;&gt;&lt;mstyle mathsize=\\\&quot;16px\\\&quot;&gt;&lt;mo&gt;$&lt;/mo&gt;&lt;mo&gt;\\\\&lt;/mo&gt;&lt;mi&gt;h&lt;/mi&gt;&lt;mi&gt;a&lt;/mi&gt;&lt;mi&gt;t&lt;/mi&gt;&lt;msub&gt;&lt;mfenced open=\\\&quot;{\\\&quot; close=\\\&quot;}\\\&quot;&gt;&lt;mrow&gt;&lt;mo&gt;\\\\&lt;/mo&gt;&lt;mi&gt;D&lt;/mi&gt;&lt;mi&gt;e&lt;/mi&gt;&lt;mi&gt;l&lt;/mi&gt;&lt;mi&gt;t&lt;/mi&gt;&lt;mi&gt;a&lt;/mi&gt;&lt;/mrow&gt;&lt;/mfenced&gt;&lt;mi&gt;i&lt;/mi&gt;&lt;/msub&gt;&lt;mo&gt;$&lt;/mo&gt;&lt;/mstyle&gt;&lt;/math&gt;\&quot;,\&quot;base64Image\&quot;:\&quot;iVBORw0KGgoAAAANSUhEUgAAAtkAAAB2CAYAAAAdmI+MAAAACXBIWXMAAA7EAAAOxAGVKw4bAAAABGJhU0UAAABJzyRrqgAAIO1JREFUeNrtnQ9kV9//x19mJklMkiQjSSaJJJnMyCQzicxMkpEkScYkSRIfSZJE5iOTjCRJEkmSJJIkH4lJkmRMJpkZ/e7ru/P+dXt37/lz7zn3nnvu88Hx+/l8173n/brn9TrP8+91iPziSqxsJQAAAAAAECrQfQXyK1b2wRwAAAAAANB9AMYGAAAAAADQfTA2AAAAAACA7oOxgY8sgwkAAOAvWmACAKD7YGz3PGj6fY0yXbFA3BaVXVE5FpWJqHwWv+M4mi+AH4Eaw7GxNypHo3JTxMYptEsAILJhbPccSBEHv0Rg9rHD6IrK3qici8qtqHyS/IY+NF/QRHtUdov2MyEE8reo/IjKbFTma+BHIDxYNK8XbXtUtO0Poj03t8lXMJcXzIuY80MMfB6K7/ZPVPZEZTlMBN0XCutFRzkuOl2egfoZlbkmY8edgv/mWVRuR+VyVAbEc6omOOZTxMGYB/U7QguzL4+iMiMRMkmFv10rmjYQg7ODwl/T2subqIxk9GHf/QiEx1HRtu6IiYZ5g9h4HubzRneMiNiT9q1eRuWwiGEAuq9SrIjKKTHa/2WxfBHG31QROzwif5e67+f4Do/RxEHETvq9fSipPKWF1ZGQ/ajBDNmNdaoyKzqt71F5H5V7okPjmdbdIgaDbOT5Lljh849tIhalfTOOYVgVg+6rBEvFSH5Oo4NoFnnPRWc6q2l4HvFs8dweByX13+FRPVtEA9b5dr9ERw7qzRGSr3QM18yPrtHCFisWu18LFtwy8XBdiG6sPOmzXRRuW/1ROSkGMljhqzbDiv7tAEwE3eczvWLEIQtAvATXE5t9Stubs8kgsF3yOLDxvq+qLXXv0bD5FsSVWtOjaB+74Ef/63i40570RHD/FAOBzWi+mblNWOGrOjsV37ALJoLu85GTEmNw53iRkg8a6GyAZ6d4qzD4k6gs8dQ2j6l62RFktp5GXKk13GZly4Hn4Ud/0K7ZaSQNHvqEWG/+fYuisk787zw7d4PMlmifQGxnol9h11MwUSX4R/IN/4N5oPt84xTJ99Js0RRzqlOmoyQ/gOLrgZNDVI0tIw3aFA17ArGl1uxRzFoshR/9xWEDATwvOpgssPA+TQsZXXTedZOQZcGEIYU9t8NElYCFmWx7wi6YCLrPF3YrDL1K8e9NU7lwZ5p2wOiKpzaq2lL3DkVHsh/xpdbcKmkAVsUtIzpxsrmctTRQHiG9w5ic3qwfzVqLCZJvx0F+7DC+JSaSoPu8GQ1OSWZjtmo8I0u+xK6UUajPxn4i6eB8C8wjik55FWJMrZHNAA3BjxLROefgwr9Wkzy1YrycRtNWIjvQegfmqRSDkm/5A+aB7vOB0yTfT0iOjM0MV8zYsqXuHs/qeldS1/eIMbVmnUKobYIfJXJEU+i+cfBuPhx0U/P919DEU1mvsN0xmKhSbFB8zw6YCLqvTFoUo/oNjo3N3KuQsVdUpGNrIflM5WXEmFqj2vbQAj9K5AaVf5EJhLbbgdJGmKhStBLynUP3ecx2kudmpQKMzSPNuQoZO22p+1tFvusvIbJAfdlH8j2p8KNkdDN/uDzAyaLiqWY9RtDU/0K2woeMS9VEltd5EOaB7iuTE2Rnb1reO+yvVMjYsgwDvix1y5aCeL8Vrp/1g27R6RedzUB2KcwM/CiRFaSfx7qIlYApzfp0w83+H9UK30Tgfh8qsoPBuJgGuq9UZCdzxws09roKGXsl+b9EK5vpeoIY4wV8mO27+CaHPBoozsCPEhnUFLVFHZzbp1mfj1STHLSa4lZmq+HA/b6OIvs4zAPdVyb3JMa+XqCxmWcVMnaaiPVhqZuXk2X5KHHRQvnwjNpzMt8DF5LI9t2PTDqmeClSOL3WrNM5uNz/OKOw05rA/b6OIvsKzAPdVyb3yc7SmQ1jH62QsY+Sv0vdqkNt2xBjSudayYLSF5Htsx81M60paFcXWKc+zTrx3kek7JSnQfxYA7+HyAbQfR4Z+1PBxl5XIWOv9NipLxHyhvpMc/7y8RLq4IvI9tmP4mzRFLMfSqjbpGbdLtTc7xaTfIVvvAZ+D5ENoPsK5g7ZSWdkw9gM7x1cVBHbPSc/l7rfEG7A8pUkcTtQY5Htsx/FOaEpZMtIjXlas278Xet84Fm1wjdQA7+HyAbQfQUzrjD2rYKNXSWOkX9L3csU3/Mg4ktpHE/5JstqLrJ99KNmHmsK2TJy8naS/i2UQzX2vysK2yyrgd9DZAPovoLZrxGY+2HsRFZ56NgD5M9+UfCbiynf43VJ9fFJZPvoR3FUB4nj+55bS6rjN02RfavGPvheYpd3NfF7iGwA3Vcw60lvmXErjJ2Ib0vd1yXfcRLNvXDaSb7/7XxJ9fJJZPvoR3FU2wwa5X6JdbxF/uTw9pGVVOw2H1/9HiIbQPd5NsKP34S1Hcb+i+Pk1yUQnyT1uYqmXiicxeWjwq96IbK99KM4qm0GjXKsxDqeJP0tI1019MUhKu4GXJ/9HiIbQPeVwIhmcJ6l9D19dTX2avLnENRawlXqPsCHOC6S3vaCsmYVfRPZPvlRls7ol5gdKos9BiK7jjfgyXKc81agRTXxe4hsAN1XApza6KtBkL6YECTqbOxXKXb6WnA9hsn+VeqbxPd+SQtLzbMioD2ghUs3fOgsuI6jtLBk/l7Uc07837e0MIOftOzFB8b2iyB8gxYS9H8S/25nhnosF/XQve76Xok2801k++RHcVaR/q2KZdJrEL//LcmOfGMmb2d7SAszZLMxP/0cldtROSL8yDayPevPcz67Sn7vU7yEyIbuqxVDBsbm8oL+PERXZ2PLRoTbPZmteWr4rK0kv5q9UTgoryzB5nwyn5fIJw3aLHcq7bFn3JX8bYdBB3tWCMR5Qx9SlTM1E9m++JHuwLVs4ZplMPBLtPsiWC6+6RvDdj8rfNsWG8n+bZhV83tf4iVENnRfrblpaHCejRiAsf8XYHxY6pYFGt2r1JcKwWDSDt5ScTPa3Fn8I2ZPmmfqb4v2uCpWn9Wio5+KzVo1MkD8TPk9bzTrspr0szpkKS639/gosn3xozi3PfhWOiwxaFeuL8zhq8n5ZsO5hIH+IP1OXdcmBjFpceuapfocJbv7o6vk9z7FS4hs6L7as0hz9rK53ICxS1/q3kT5r1Ln2etPGTuGQwX8xkOUfLX1GKmvjObO47P4e768YzPlP/k/6LCj5dJZM5Htgx/FYeHxQ+M72drTmzd267YrV9+XBd1F+ntml2dPuzOKYBsHBGUzsFn2R1fF732LlxDZ0H1AzIg8zhkk6mjsspe6ZdkZfmr8e142ms3xzR86/G0rU9rkZ0PbdsdG4q47diL5Hs1LJbdXX0W2T1tGtmu2/SeexG2T7Ri22UvJs7u3Rd1krCB3eb1b6O8Z9Xh55MAWZft9VeMlRDZ0X23g5aFxyie41tbMZmuo3KVuWU5W1VXqo01//0WI9sZsx1Ix+1HG7FhvSuf9jLIdkGrsD50ityf/VftA+0pur76K7LL9KI7udeWjHsSfFQbxec7iezk23LQgbly1xZ6Cv13Zfl/VeAmRDd1XS/ikd9ZDHfNi1F6nq2NfUzlL3arZmoMGQoKX/hYn/J1qOXrOwe86Kpl9yro8r9pvft9x3Ru+0VpyW/VVZJfpR80804x1mz2IPSbZRWzNZK+j9PSGpsLGVVw5Q/m30VXF76scLyGyoftqC+/T/UjZRzczYragrQa2GqVylrp3KL7BmpR/dyr2N1Ni1idLR8jlh+XfdIHSs6QscvSNbF4ocof83l4gE9nfa+pHcZZodjTfPIk9fQYx+aeF9/F3mCY72UtWOazrM8d28MXvqx4vIbKh+2oNdzjXKN9+HT780h+4nWSXwbjci3eWzK9SH276G1UKphbF931p8fek3bDHs2btOZ+t2gKw0UL9Wyj9JH7jIJHPInuqpn4UR/dyl3FPYs8+MssOkIedkvb9jtR7sJsZkNT1dY56LlYMlG5b/gZl+X3V46UNpiCyoftCYEfO0Q2XBxT2vp20pe4vDt8pm60ZS/j7XfRn+iWdvXodBYmNtBkZnl1dY+H5VwsQl6oDc90etNMrBQ2YquRHcXTTWA54Encukn4MfpZTYKdtTeNtKOsyPFOWJjHPPnzVQMl2RqQy/D6EeGmDNxDZ0H2hsFg4dp4E/ByMT1GYV8uepGKXulWzNc05VzfQ76W1/0j/MIyqwxq28FuOGfyOrMgOdkwU0AZ+etLuZTMUd2roR83opLJkv2v3JO7cMYi/Wdv5NpLP1I5keOYqRfzK862vUrEpMov2+1DipQ3uSep5jQB0XwXpJP2DQbJLTDYEZpd1VOxS926FCIgv3bIgaNz4xSPTFQbvuUJuD3/tkjz7ukV7yXLm2kpB9NhzAUskvx10rIZ+pPvu5tvPfMEkv32WvMa8kiVbks96IcllB89s8J6K3UtfpN+HFC/rNBiA7gtT9zmFE/N/yTm6GQ7MJm+puKVuWSf1vOlvH9DvZT7TpcT35O4AES8jpR1c+Up2Zwtly16rLDyfswfIMr34clDohaSO+2voR3GOaMauM57YabFhzN2b4fnvHAyyNyhmxnbksMlKRX1vWv4GRfp9SPHSFsPk9/Y36L7wdZ9TFlG+kQ2XiwHZ4xQVlzLqnaYIOEG/Z7d7DN+h6rDyHCBqIfl+OpuzJa2STt3WVdM7FbbyYQTfqhA3a2voR3HuasasbZ7Yqd8w1nYYPv+6A8HaJhlEcfk3p032K+o8ZPkbFOX3ocVLW6wnv1OmQveFr/uc09yosxh8PBBbrC+oUakuoGgctNka+yaHM7znALlL4/QPFbcc303u9+3Jfo8vB4VkAuR5Df2oWcTMacSqHx7Z6YJBjP1s+Oy9pN6XnmVQJlvef0X5r6mfUNTb9ixsUX4fWry0yesCB1UAuq9UYx8SwSCL0S8FYo+3ljo5GbLUV42DNrwnu7EPO+sVxaoOK+sBok2K5261/E1kF0XssfSOl+T/3kDZTFhPDf0ozg5ye3iwaHGRZ4aYtx18dWAH2QUxH8jsrEgasv3jkw6+QRF+H2K8tIksV/wbAtB9ARm7sWTVqQg+RaVWKoPTBQTDG6TewjEW61iWZnzPtOQ9eW7hk4k9FzeJyTIw2NjHqLrAxIe9zrKZsDM19aM45zRjlC+HvlaSWWw1yVl7WeN5my3a950lga0So7YP9hbl96HFSxecJ7sHfgF0n9fGbsA3/8wZGJv/tuqnT4tY6v6qaLCNWbn5HIJks+JbZT3JfpjcZitphmf1Zx3PcqjSHK4usT3y8nta7mc+RDVcYz+K80ozRq30xD5HDeLqNOmnz1qvMSP1wrD9ySYF7pL5JTZpHFfU2/YsbBF+H2K8dAX3fT8ofZvLIgLQfYEZm+GboUzSTIWwvPMfuVvqVqUZ2yLew///2RzvGVG8J0s+1sWKAYKL64d7yf1SlSzN4WRJbbBFzKR9TAlqVzwSjGX4UZz2Csam5wYx1eRiF52827oDMxaAaQe0WQwdsWyT+1RsbnPXfh9qvHTJSjEITxLbHAsPEPI1Q/cFZuxGJ/bYwOD7K24Tl0vdByXP/ki/l3pZoOQ5Wf1QMfJscyDcdzj4FmNkZwldhizNYdG5p3nJnJfmvySIjMditqcdfvQHA5pxyZdl57Vkthy7XvO56zVnnVQzgsuEIEubEefZ6w7LNlEdXH3t4Du49vtQ42URcP/E6eZ4X/xMwiD9nIiVALovCGOTEHy6t5O9qLhNOsndUrfsKuL4rNGWHO9Q5X59kPGZ30h+8Mk2/M7vkpmtNgvvUGV6KfqgEM/kjAp7Nh+I5Q5nyNLvrrofxbmpGZd2eGKX8wYdl4mvXtV43g3Jv+cc/Bco/XZIjuuubu1UHVy1vcXItd+HGi+Lgs8h8VabJwmDvfciRq4kAN0XkLEbBtcd2VTdAdJmOT7lfO4PDdvlnUVR5X7NclBhWPHMEQffYJDcp6yTzYKWff02122SkpfqL1TEx1z5UZyvGj7l4nrsLPAWgmkDka07W9dG8qvTG6U3YbbqgBAzMqG/3bFdVAdX+xz4lku/DzVeuoZTNF5OmSSaFN8NQPcFa+zGDIBOJ7G34naRpavKutS9RcNuPBOxLGfdL5L9XLPPFZ3SCgff4Cm5X/qXHep67UE7ZPF0jap38NGlH8XZqBn873hij2MGAtukzvs1nte4cZO3lfB+6keUviVkUny7joLsIrvJdI7sX0ri2u9DjZcuOUjyg49VmomH7gOZjc2Mahj7QsXtIuu8sy5d6tht1ELdZSmjsizpqA5rPnZgf1U6L1szW18r0jHJUvidrpkfxTlO1Ukz1Ub6Vxpzhog1Bs/Wue2S97LKDjO9EsJ6c8F2UaXSc3FA0KXfhxwvXSE7v/EPZBp0X92MvYTUKV5uBmAb20vdDxU248CfN03RMgci/rTimYcd2P4Gub9uV9UZ+tYxyS4v2VEjPzLxqaxXkrtghPRnsU8ZPFf3tstmEc8zn5xhg/cfLy3RLqpUerYHka79PtR46QrZDZWvCUD3lUAr2Vs6yXpRg2oz/N0A7CzbJ7glwzdTNVAbs9iqTAtZrlJW5SC2nUda1Qna2l8oy/TiYok6L/uomodObPqRqU+5OmSWZfD7nfTTYZnsH+8mvW1ovFVlt/Avn9KgjSnq3m35fa79PtR46QrZVqFB6GHovrKCkq3RaVZjq/YW3g/AzrIlONNlkV5SH8yyMZs0TnZzWS5V1NtFHulbVMySlOw9jz1sj60kX1ZfWwM/irNLU7Re9sAG45p1/SFEkwk6+7yveRxnP1CxB1Zd+n3I8dIFa6i6M/DQfWHqvj9G/rtKNPbumhg7rQP4aPgc1en5q5bqK9trmOX6bdVS7o0CBZntfK8zZGe53pdZn/018KM4F0lPuJa97Ud3MMBlKMPzJzSeu8fTdrFKUe97Dt7p0u9DjpcuGKLqZ0SB7gtYZF8q0diqmdl7gdja1lL3C3J/va7qMoosS/Nnyc7tcbq8VryPR/KLLbxHlellm6ftUSaortfAj+K80xAYZW/7WU7yfMk2Zhyfajx7vaft4oCi3scsv8+134caL11xnWqwvxe6r7rG/lyisVWXB0wEYuvNlP/Us+r0/FtLdT0iece3jM9U7cHaadHWR2N1/e7YVrKsFL7kVE7iGlVzP5wNP4qzUlO4PirxN3Mb0s0vm6dz0tnr7euyu2oW3namE9d+H2q8dIUsK841AtB9JRvbRlaBrMZWXXhyKaDGPUn5lrpVS4gnCwhYWZcp3yjqbuuyFt5P3FjGPVxA4L1P/udUTuKKpN4vA/ejOKoZUJuHibPyr2YdWYjnySo0q/EOX5Hl3p128D7Xfh9qvHSFbCb+CnQ1dJ8Pxn5YkrFVe3NCSkouuwZZZ6lbdd3xOgt1VKXxynpKW3VDpY0Z37ZY5zQu2o7LdqWy1RGP26KsQ50K3I/i6OxDdjETqssFzfo9o4WVrjzMV1Rkq/YT68yKLfLM70OMly6ZgsiG7vPd2Hk7kqzGVl0CsSqgxi3bx6ez1P2e7Gb8SGJ7zu/BA4GtGWbJbNDYl/dBCI5rOX6HjmDpUfymTsm/5ewBfM10r4ci+3vgfhRHZ4vETEm/U/dAJneUNvbLVnUmW9WHHNR4Bgsx3pO+3BO/DzFeumQGIhu6rwrGflmCsWVbE14E2MA/UralbtXe0TOW6ndK8g7VpR+jku/muvNuOC13ThvFf3tL2faV86EivlFPtTIgu+r7m2a7L2uG9LCHorIIP9IV6/Fyq+DfxrOqujPs/He29knrDDhWOPrNnP87a/aKB5Qvp3+f4URFEX4fYryEyIbuq53uS0ref7RAY6tu/tkfYAOXLf/KlrqHyH7GjyRkB6xkp7R3xYJ2UrD9qaj/shx1HkiYtVqcUTQ19r3/1OgIn2a01QnxN+dKbIdVF9kXLPjCSU0he7jA38U3Sr7SrNcZy+++T+Wk8OuMDZpML4xRXSSkmhhYIUTkPMlnoIv2+xDjJUQ2dF/tdF+SsVkkdRVkbNms6X+BNvCsS90TZD/jRzOqvYZpYmNDLMgdSvmbz+QmB3F/rM5Xm/572rtGUp61M/YslZhQXegypBiMcPtuK7EdVl1k29gy8kRTzHYV9JuGFWIh/n12FzxwaZR/Lb+zP/abn5D5rLwqS8G44t8/IrO81kX5fWjxEiIbuq+Wum9MIto6HRu7UzJa5yC2LeBG/onMb/H6mqMj0UW117An4d+sjHUIslkcVUqqLLfpxTNDPKY/DwPJ8iknJeHvjrVHnQ5XdTp6lWQwwu17Y8ltsOoiO6sfNWgnvYN+tg6ZqWLhU8268FLqGkf16NF4/5zweRvEfZSzQyzN+QzTS3kaKxnPDN5XlN+HFi8hsqH7aqn7xkg+O9rlyNhrFCP14cAbuexA06aEv1ddDjNgqV4nFO9pSxAqjdRJfKHHEo0OTXYNtO5+T55NuqTooGWdVHM9t8eCtO6ARTYa/54yGPki/vfjHrTBEES2qR/p/v6iDvuxX1/XrAN3TEWkEfxEevvA87BKCNt4DublGZ+lWo1I28LQmFnm9H6rDd5XlN+HFi8hsqH7aqn7xkh9y9MJzZkcXWPvo/ScpvM1ENjMVonNk/brHVF8I1s5U28bzOgto9+3T05rzK7pXNv7lNSn1Lvozxv63qd00J81f8ee2Mj6MekvV8v2rz5J6GgbmWF8uS42BJFt6kdxdG55bBSbqw4tQuDdN3j/OBV32v6YZp2y5uQ/RH8esHyZQ2ATZUt1ty3270wvdSnK70OLlxDZ0H211H3tGgZv7JMZzGFs/lic9/CV4h1batTQ04LaB0Pxa/Mk7kdFO2gcSOgR9Wzs5dqu+fzXGm3toxhUdMT+XYdoU8/o77SFaR30rEK07G6aRXxNZmmoZAeTGoc/G+2+sdVn0uKACCLb3I8aHDQQuA0fy/Pdlsba27TmO+dFOy36GnNus28NxL/uAbyeBP+/R+5zezcLhZ0xQZZlRalIvw8pXkJkp8Pf5JZoW9xWBhy/D7qvBDYnOGRS4WUvXnbqT3CwZmO3ir/j3JvfSL48cZz8vX7aFbpL3S2KwG4zQ4XuHtV4MUm7tSPD82W327VrOr9OMFluGBRN68uXJazxqP2FIrJNt4z0kzpzQ1JhwXSWFmahk4Rlm5i57BWChGeCboq2ZfIe3q7BWxLKzBO71mAwwDPCvD+4r6lPaBPCejRBtM+Tva0vqm95WsTQDlHPxn+/kFEMFen3ocRLiGz5oDZpMDVYwLuh+0qAZyQfGTjbT9EpPEjokFSC7Y3o6NuonnRpCudtCjv2FhSokg5AZclwMEb5Owyd7BGzms/Ksh90q2F9pz0crYcisnX8aLGYUXloUbTYLB/EYKHLI7tuNRDaJoUFhc3tNy8y1OFCDpsU7fchxEuI7HQOSNrOooLqAN1X0kzGadJbrtIt82LUdJrKz6zgC19IvdR9UiF0bY4EdQ9hfSP9LSLNtJL68oi08o70Tx+/JL09je0Zf4PubCgHo04P214oIlvmR1OizcyTP4J6XgiVG2LmZ43Hdu3Q9CPdgYSL/LejBnVgIXkox7vK8PsQ4iVEdjqy1LxFXy0O3VcSvJ+Qp/95ap/3Zt0TncR3EXBmEzqxWTFi4QbEy6Z9GLkkcpnUS92yy2FsH6LrIPkSzy8hDmzMZJwieU7u5s7igOGA4qjC8c/mHKAc0aj3vx53SiGJ7MseCOdZEQ85Lk4KYXRbtAEWggNiVrOKy6Msjt9nsAv7913Rf7j63dyv6Mxm80ydjf3tZfl91eMlRHYysoO0R6D7QJys12vWmS7RMJPKmZLqxOmsxsQsINfjhxiJniX7h7BWCAHySATJhlDhmck7omPJc4vYMTGD1ngudz4XLM4e9okgOdNkq3NU/IG1OotsH/0oRLYIn2Tf/BzrbGdF5/tW/G9nhW8UlXmiTXTqr2J1mhETFOcczKCV5fdVj5cQ2X9zk/yZyYbug7EBABDZAAAQhMjuTakzD2IXVcDu0H0wNgAAIhsAAJHtJbwKE996wdvNOitid+g+GBsAAJENAIDI9hbeCsR7oPm6+iqd24Dug7EBABDZAACIbADdB2MDACCyAQDAhsgehXmg+2BsAECRDENkAwBqILKHYR7oPhgbAFAkQyS/tAMAAKqCLIf4EMwD3RcCw7GyFuYAwGv6SH6hRQtMBACoAK2KWNYHE0H3AQBAkXQoOqZNMBEAoAJsUMQyiD8AAACFI9vHiCVWAEAVGJTEsZ8wDwAAgDKQXek7AfMAACrARIXjWFtUdtDCdovrtHAxDQAAgADolXROfJBoGUwEAPCYpSQ/9Ljbgzry+RbenreLFg4HXo7Knah8TagvRDYAAATEO0kHdR7mAQB4zHlJ/PrgQf0ekny/eHPZjE8KAADhsEUR9PthIgCAh+xSxK5uD+rIonknLWQ44XMuNyT1ncInBQCA8NhH8m0jB2EiAIBHHCT5NhGfY9YTwjkYAACoFXz45qOk03oalS6YCQBQIl0iFqXFqUkRy3zmfkrdB/F5AQAgXPiAzrDoxOZTOoI3URmJykaYCwBQAJ0i5rxJiUkcq3h2eD9V4xKtnym/AwfNAQCgJiyhhf3YJ2kh1d89Wpjp/i46CVy9DgAoglkRczj2TIpYNB6VUVrY67yoQr9lY4rAfo3PDAAAAAAAQDZGUkT2OZgGAAAAAACAbKQdeuyBaQAAAAAAADCHL85JOuvCW2FaYB4AAAAAAADMGaDkWew7MA0AAAAAAADZmEgR2YdgGgAAAAAAAMzh7SAzKSK7A+YBAAAAAADAnO4Ugf0BpgEAAAAAACAbF1JE9mWYBgAAAAAAgGy8SxHZ/TANAAAAAAAA5qxOEdhzUWmFeQAAAAAAADDnUIrIfgTTAAAAAAAAkI17KSJ7BKYBAAAAAADAHN4OMpcisjfAPAAAAAAAAJizO0Vgf4NpAAAAAAAAyMZYisgeh2kAAAAAAADIxocUkT0A0wAAAAAAAGBOWuq++ai0J/w9X70+CrMBAAAAAACQzmCKyH6R8vfXojIdlRUwHQAAAAAAAMlcTxHZSbPVjVza+2A2AAAAAAAA0nmWIrI3N/1dn/jvd2EyAAAAAAAA5PxIEdktsb/pp4U82l+jsgwmAwAAAAAAQM6vlLIxKkujcpZ+H4TcDnMBAAAAAACgZkYitONlGKYCAAAAAABAj7saAvs4zAQAAAAAAIA+3RJx/T0qe2EiAAAAAAAAzNkVledR+SnKq6icJhxyrAT/B1QcBrxiOVQiAAABInRFWHRNYXRoTUwAPG1hdGggeG1sbnM9Imh0dHA6Ly93d3cudzMub3JnLzE5OTgvTWF0aC9NYXRoTUwiPjxtc3R5bGUgbWF0aHNpemU9IjE2cHgiPjxtbz4kPC9tbz48bW8+XDwvbW8+PG1pPmg8L21pPjxtaT5hPC9taT48bWk+dDwvbWk+PG1zdWI+PG1mZW5jZWQgY2xvc2U9In0iIG9wZW49InsiPjxtcm93Pjxtbz5cPC9tbz48bWk+RDwvbWk+PG1pPmU8L21pPjxtaT5sPC9taT48bWk+dDwvbWk+PG1pPmE8L21pPjwvbXJvdz48L21mZW5jZWQ+PG1pPmk8L21pPjwvbXN1Yj48bW8+JDwvbW8+PC9tc3R5bGU+PC9tYXRoPo49d9kAAAAASUVORK5CYII=\&quot;,\&quot;slideId\&quot;:258,\&quot;accessibleText\&quot;:\&quot;$ backslash h a t open curly brackets backslash D e l t a close curly brackets subscript i $\&quot;,\&quot;imageHeight\&quot;:12.756756756756756},{\&quot;mathml\&quot;:\&quot;&lt;math style=\\\&quot;font-family:stix;font-size:16px;\\\&quot; xmlns=\\\&quot;http://www.w3.org/1998/Math/MathML\\\&quot;&gt;&lt;mstyle mathsize=\\\&quot;16px\\\&quot;&gt;&lt;mo&gt;\\\\&lt;/mo&gt;&lt;mi&gt;h&lt;/mi&gt;&lt;mi&gt;a&lt;/mi&gt;&lt;mi&gt;t&lt;/mi&gt;&lt;mfenced open=\\\&quot;{\\\&quot; close=\\\&quot;}\\\&quot;&gt;&lt;mo&gt;&amp;#x2206;&lt;/mo&gt;&lt;/mfenced&gt;&lt;/mstyle&gt;&lt;/math&gt;\&quot;,\&quot;base64Image\&quot;:\&quot;iVBORw0KGgoAAAANSUhEUgAAAW0AAABYCAYAAAA+waaIAAAACXBIWXMAAA7EAAAOxAGVKw4bAAAABGJhU0UAAABFxpIngQAAEc5JREFUeNrtXQFkV10UP2YmSWSSzIwkSTImk8lEJpNkJJkkY5IkiXySfBKZ5JPE5JMkI0mSRCYzSWRmkhmTTJKRSWYy+t79dv96e//7zrnvvXvfu/e98+P6Pmt77777zvvde88953cAyo1mYDAYjJLhRdB+K9r3oDV49BxNQesN2rmgjQRtTj7HeX7FDEbdt3JbtjU8HP7hZAxpi9bjqMF1Be1I0K4F7VHQPiPPcJBfMSOCDUE7LO1nRC5cvgXtZ9CWgrZc8uc/Hfo+zrA5aGFZ2oawkfmgvZS2cz1ofUHbmLcBL8cQ3l0HBksY1cOgvQraD4ScVe1X0BrZ3hhysh8M2jhiL5NBuxC07SUfi4+hZ55h09DCdmkbk4j9vJMTYlMeHXrlsIvkeUKiDrdRtjVGgAPwx12mamNy91YF7FU8fy+bSCLskTYTZ09zeXgpBpEO7HdosMQE0h60IbmKpkj7IttX5XGG2IkNVGw8nirG4TWbSSoMEDx00ubNNzruIlGhT4O0d7NdVRr7CPuo2gqzFfnOt7O5pN7FYTZmdQc3Cv5FkWCD9Z3tqdIQNjuD2MdQBcdkCBmPO2wyqXEdGdePNm98yhMXSQ1NBGmPsC1VGn2EW2R9xcZDHMjPE2Oykc0mFdbBSmRJ7js631wk+wnSPsG2VGk84gl9FQaBdideYrNJjZGi7O11zE3nHXSRXCAMsIXtqNLAVj79FRyPCQ3SngO/EupcwjFkXH8W5SLZ59ggPUX6Os02VGlsI8ipvWLj0QX6YbLH2XxSYScxrm22brwJuemwQwPUQKykbrENVRqHiQ+oaqvJkQSkPcHmkwqNxLhazcyOc5F8c2iA9hIDdJhtqNI4jtjGYsXGQrgJlyFZUlonm1AqYDHbx2ze+LQHLpIrSB+FgTax/TiBblhxY+3N+b7YoduPir2DK5A8k/gRm24qYDIbVhNtNnvgIsFSSDm7yw2IRI4F+U5O5Xzv00za/6NB7pCjh40UaYuFTxubsFHStq42Ouawi6SR2O5dZttxgizehN7JTibtQnBCQcZdmu6SITZjo6R92/bNzzrsIqEOmfaw7RSO4YIneibtFbyPPPtj+fOnGqQtdkmste0RaW8u8uYE/oGC4iEZWojGz99n0i4EHYpn75b/1g16vu3TbM7+kDZEtrcuuUgwPVtOXS8WKrI8yqRdCO5Fnnsq8u8fNUib8x08I+1zDrpImgkjG2S7KQznY95JEXU6q07aQpLiF7FqPq252j7Apu0Pabc46CI5ShhYK9tNIbgJbiVqVJ20o2F+wm0Y9U+vlT+nSPslm7c/pO2ii+QeMiizbDO5Q5SqwyoLFRWBUGXSFpE70bC+mzG/+4/mapu1tj0i7fNIJ7oLGBSsgC/rAecLEaXzifjYiyoMXWXSVu1Gt8b87nZN0uZvyyPSbgV39D22Aqeuu4B1iDskqs9clMZHlUl7PKF7Y1TzXTaz6ftB2gLvYzrxNecBGQDzqevtkoBEFWWhSbEkB/4FrGTxuSAsJPooal2K1OJp2c9f8r9TchWk0orYASvJFcJYHgTtmdypiL9Lc7i0UfZjXnN19qzAMasqaben2O0c1HyfXG/VI9LGdKvz1JTAlMrGEl6rE/BU+HCY1OYCXr5Y1QhB+llIphexIXQNLIFCN0VZEPVVOXEnFR2i2t9M2sYxHHnWGc2/+wystV0q0m5zxEWCDYhu6rooMfVvQnKZytFYBVlfl6vh6E5CZLMJf2VLqD+tclKtrX7FwXGj/LfFmOeZTOAa+2aYqPNyZ1WRtJuhPsxPV+/iIrDWdqlI2wUXSTtkT13v1FxRqFoegkfiHt9BXeqNqsLTCn8iBkS4Vwdkj+g4ZpGwf0v3DZO2OUSJdwn062Cq4rpV7R3zsj+kXbSLBIti0dFH7ge8aEKRsarC/TIasx1NMra11GRB/Jh2jKmIDsy3/U/BH0/VSLtBsSBJGvFxV/Nb2M3c7AdpbynYRYLFAlOp69EVyBc5CbSEXCaUwdr60HtiXBDjkK4ydi3FP45QTUV07IICq3QwadfhkIGdTIcmabNUhCekLTBRkIukgdi6YanrVxSugbWK31sDdMiTacSthl9BenU1yl//3HLfa/73RibtXDGmmPTT4D3oaW1z5rEnpH2xIBfJfsKItsT83WVYXU2e0kvB7mFaPfAGxEfBrLH0jkQ7Z6j/T8DtIhQYaS+UjChUCTJHUl7rpOZq+xrzsx+kjSW32PRhXoXkqesDkd+hQtwaIL8DmNsQr6i2IeO1qdJSuwztfBaRe1xxnLTnS0YUd8BcaJ7YIelEDIlzEy7pV495cFDSOs5F8sXiPceRgbir+P1eWB3epuMbbiOM1JQm9A1k9bfFwgdsg6yoosrdDnw8t6EaERDrFBNo1spNV4G1ttNi0kXSvpSzi2Qt4Ekd0VjfnaEtykfQP8zrIwx0wMCznAP7Mcv3wf4BEmYDi+BGAsYw0scnJSKJaFTVL0h3gB1GK+glUrHWdj2egYP1dbfl7CLBSosty5VGDRvgTwahEDLaZGhlJlpHxufoRa59z+B4YVmQphIjRj0gxJGEuzNfMWtpR6hTjky0/czTuS+aUmEqRxfJLWQQ3kR+90XIDZDU1TAN2eLAMWyF+AOKr5Ddjx0GprrXYuD6jYBH8pxz5ON5i/TxREkI4gDYi6HWLUfGWturgekjFeqWuwz5FdX9AHraFX+FVt9Jq+psJgzzcYb+NxB+LpNpwViV+hmLRBFuOx34cBqJ7f3WkhDES8ukoFOOjLW2V2M7OBoKi3XspsH7bAK9A6/O0Eea5nCECnPKsnq8jlz3reH30p2DPw17HleiMk4k2J35im057CB0y5Gx1vZqTCBj1e+ii2TO4D2OAn3gJXzaNb/eo5T3GQE7GhmUXkqn4XeCJbz0GbrHO3A/Uw7b2ewrCTHcVEyYpg+AdcuRCXfZemDUgEndThbZsSs5kNEDDZdFLf18NoPhfEfu89USeTy38E6whBcTfvN1hNvBBV/xdShGCjZPqMj0qqV76ZYjY63t1RgC90rw5eIi+Qq46t7+kK8o7URB6S2kjeygtpYdht+HWGUtWZ7dqbDIIlObRRZpXAq/OAQeKBEhRG3LZlq5bjky1tquxylkpzIM2TKfU+OjRRfJNqCVxuYMrDIugHnN57XEhGMjzbsH7IdiYmGRRRVVbpAr/E8x23bR580lI4NpMHdQroPXmsR9jHm6DpvlIlZF3sJmT+Y92dl0kQwi1xYPWwsFFBNHlhPZl4D76tKk6lITgY3YVkyl8JAlsigy9lmcFwj9iy+KVeeoXOVsKCEJ7IP8M1APaZL2G2DEoUlOaiNQH/47J225PY+O7LDoInmMXPsDmIlLpWKOX6S8JqbdMGPhPYh7LoDZ2plRUJE8fTl/BGIFc1GOZ/SAWnwY/VBObYyoRPFUTrsZ3eIhrLWtxnrp1noN9edC09KWc9sRxq2+Pme8rs6pddbVHRVznKZazQBxzQsW3sGxHFY/WCTPcsGr2qOgrqUpbOhGidwjKn2cvPQ/LmmS9kPm51VokV4B1eJwVtpu7vjbgotkt4ZxiJVlc8a+3yTukSaD8A1BbpssvAOsQLGpk2oskmfCke1nnN5IWQ4ihxSTUl6HWbrlyFhr+w8GAT+ILGwnuMuCi0SnyKiJECMsJC9N4gt1eDpqYfypWHBTFWS+goMhTApgIX9XPCaAJqj3hd7IuQ/3NFfbV4GBnfddd6GDpl0kLwmj+GpghdFsYVKgtKxtbGUfgP20WWoyOujYB4NlpPkqcHQK9It/2IJuObJ5qLbWdrfju9L/cQ3MHUxQh4OmVtlHiXuk0aegSjWZ3jZSZGrKn41F8vyC4kuLRXEc8pMOyAvRDOSihJp0ypFVXWsbEytzJiwS26In3cL1EMYgogNMpMxiEoppklHWE/22Ecf8iLjnjRzuM+rgR1M2wShV0YmegvqiW47sQ0UJews4KhilwgzEx1SbWrWbFKfBfLRp0p2pbMEHOU6UpuOzsbp3lx39eMokzRoNf50psC+NgJfUcq2CUd7oB4/i2E25SN6C/fRvKjU3TawpVaLJdPTCBNCn+GsN3IeK5Nnj6MeDiYDd84gEVFVkzjv8rVddaxs7rHUuHBI7pNA9LaUEiUwlEpxB7vEt5TWfEAZ8wOBYnw31dcHyWJ0H90uLqYCVG3vqEQlEFwNCX6ZoRT3dcmRV1NrGKv4Mu9jh2YwuEsrFcCmHgU3rxpgk+m4q+SRcBed0DgbyHPystViGwr6q7No7HpBTuN2qGGljO+DbLnZ4KKPL4Q5hANsM9FGsDLHolLSnu1QGp4kVaVNochAHqUeQ+x3JYazOOPzxYBPavCcEoDr02+FI33TLkZkKHPAF876R9u6MLhJMkMiUvOheyJYFKSYWVabnEnFdk/6yGelKGs7wHOs07rcP0heHEB+q0G4pKsoBI+0FT1dt4471bxpYazuKH76RNkB8YVnKRULVaTQlYI/Vt6SSgWqZmqpYX8pws6LmWxaTwy75s7jqQZRfXhyKftHYuWASBdQ9atvnjoLsECPtHx58/HugeFEuCmc0SfszVEdr20vSvpHSRdIP+aiHjUK6093eEGmqyG6R6H8WnZRwItCg/Nla5F5Y2bW+0LaVItSxlGNVK7J8zVH3iA+kHc10dbHIgNit6Qi7/YaChJGYtO26SEbAfERHFJSPNi6La2foZcQp/82BnVTvQ6E+34n8PKmS4IHQtahVG5Wg0k9MbkLnvMhUZp9Je5Ni7F2Nh78NrLXtPWkDxGvvYlmBWLLLfUP9ony0+2LcNnMaq0sq5C/NKXr4IGo0stLCYmV7FdfqDu0GdAiAkq1tQSa35ZALh0k7OaIaNmKi3ehoX3XLkRXpKmPS1gAmedqe4sWb2lr9RdwnujIUYXq1w6APgB/eUXrDP0FfllWscsMFVUUf1ieYJKL93BsyJt0JEPP9L8RMbrUqMucdsEFfSbsB6sP8XE8GGtMk7QdQfnhL2p1Ix1V+TuxAw6TA/mPQD8sTPuhadqao1k4pqumklY8BHbXRBasr80zHrLLmNJ+jL7TCHgV97QMsPvu1grBrkQTPHbFBX0lbdbbjejWYPtAjbVt68kzahhBHKjMJydSkKtsnwqhOhNwoNS2VJblS1cGEhuF+kpNUW+jvxP8LZbpxqA9zjNsWLxHupMOwOqV2AvTC/GrADlZrh7FicjgScm3Ngjt1GX0l7WgRDR8SgZKUI/sbyg2vSVvXRdJAEITJCATd1Nu0okv7U1wfU8/DCDDJtT5CMp/oxhT9nYf89Z3LRtodBu3H1VZ2rW2vSbtLk4j3EC+5J6cBVelEH05xj7sGDFsnEWlJ81pTkPwQqzNhf787uIX3kbT/rQBph8NWmbQdxBcNF8klgjhNxqbqlkv6lsAlEoXwGb9IacwfQF817x3o+dA3pHyGRdBPnNjhoO35Rtq6NRjL0KagvPCetG9puEiwZBfTh1ptUH8yrzrhNhFedTnBRyjI+mTCCeos4Ac+VzNOeDrZbv+COz5s30n7ElSDsMuute09aXfJbbyqFXUg0SpdGPOyHyIUb1ySnGkZSXFSLlLfX8mXuSRXsGIH8kQSe5bY1XNy11K7riB/kZFqyrd8UE6cPyJjdQ3cl9z0PSOSwaTNYFQKTNoMJm0Gg0mbwWDSZjCYtBlM2gwGkzaTNoNJm8Fg0mYw0pH2RR4eBiMeA0zaDMdIe4CHh8GIB1ZUY4mHh2EJWG5GPw8PgxGPg2C/0DKDEUYj2CmEwmBUAm3EB9TOQ8QwjJ2EzW3lIWIwcPzgrSojRxxD7G2Rh4fBoPEQ+YhGeHgYhjHC9sZgZEMP4AqSzTxEDENYD/gh5GEeIgZDDx+QD2mIh4dhCEOInc3w8DAY+tgN5ioTMRgq9EI1ZWgZDGs4DribZJCHiJESg4C7Rdi2GIyUEPU7scLOospPFw8TQxNd0mbi7GlW2hyDwcgAkVAzID+2uCLPk0G7ELRdPFyMCHZI25iE+IpRr4N2Ajh5i8EwjnWw4s8WZb5EaOAzuRJfgJWYWk51Z0RRqxC1IFfSwmbuw4oQlMh2XJNXR/4D+LSAZMaJmFkAAAC/dEVYdE1hdGhNTAA8bWF0aCB4bWxucz0iaHR0cDovL3d3dy53My5vcmcvMTk5OC9NYXRoL01hdGhNTCI+PG1zdHlsZSBtYXRoc2l6ZT0iMTZweCI+PG1vPlw8L21vPjxtaT5oPC9taT48bWk+YTwvbWk+PG1pPnQ8L21pPjxtZmVuY2VkIGNsb3NlPSJ9IiBvcGVuPSJ7Ij48bW8+JiN4MjIwNjs8L21vPjwvbWZlbmNlZD48L21zdHlsZT48L21hdGg+xpKTLAAAAABJRU5ErkJggg==\&quot;,\&quot;slideId\&quot;:258,\&quot;accessibleText\&quot;:\&quot;backslash h a t open curly brackets increment close curly brackets\&quot;,\&quot;imageHeight\&quot;:9.513513513513514},{\&quot;mathml\&quot;:\&quot;&lt;math style=\\\&quot;font-family:stix;font-size:16px;\\\&quot; xmlns=\\\&quot;http://www.w3.org/1998/Math/MathML\\\&quot;&gt;&lt;mstyle mathsize=\\\&quot;16px\\\&quot;&gt;&lt;mo&gt;\\\\&lt;/mo&gt;&lt;mi&gt;D&lt;/mi&gt;&lt;mi&gt;e&lt;/mi&gt;&lt;mi&gt;l&lt;/mi&gt;&lt;mi&gt;t&lt;/mi&gt;&lt;mi&gt;a&lt;/mi&gt;&lt;/mstyle&gt;&lt;/math&gt;\&quot;,\&quot;base64Image\&quot;:\&quot;iVBORw0KGgoAAAANSUhEUgAAAQEAAABGCAYAAADMxiGdAAAACXBIWXMAAA7EAAAOxAGVKw4bAAAABGJhU0UAAABFxpIngQAADr9JREFUeNrtXQ9kl90XP77mK5OYyWRmJEmSl0wySUySmYnMKzMTyWSSMZkkiWSSTMwkmYyZmSQxk8nkJZOZZCQzmURmMpPR77m/7vd9n759n3vPfZ5z7r2P3cPl9b7vvvc+55577vmcfxcgUKB8USGwgJ5eRONnhfEtMDyQYypG41Q0eqPxNBor0fga5JKeuhOUwE+5AYEC2bjdD0SjPRr90RiLxlI0tirI5NvALnqqSWC2GCOBPYEYqFfK1mQ0lhXyV2ncDezjoekcQIJ1A0GhGJvR2IjGWjQ+RONZNJ7Im0rcWHVBbFJTln1pDezjoYsKprd4ssbhaIzLw7hqWSEkDYFRH0ulUBXECE3H5RCy1RaNAalodfz+EfjMR7tzCAl2SX/GR08UwoZUVEeCOKWmCQ2PZwKLeGkG8hklqEHeIpWUW6tUJuXftyMa++V/vxCNUemowv72q6AMUlGbhq/XA4t46VIOIEES9RgcUGHxnE45j1AMN6LxBTnXU2llBcLReQ0/jwcWBUiQRO0GSuAWwXwift0HOGflV3nDBdLTmAZuhfwAC/RKIcg+b8BZAyVQTzhvQzReI+e9EcRLSyqH72Rgj3tIcNLjdV9GHsR3DHNXSbMfM/9wELFEOqDh3ZXAIjtUl1MBHgX3iSZBEfAq8sOBRe4hwReP14z13HM6OIVFMItcR18Qsz9oSsGvb4E9dqknZ5CgDvBx/IKFtXxFrudEELV/SezLpoJXY5bWcUIqo20fhdiTM1P2b+Shs+VY6kSu51M0dobz/+/hU/HqgoU1CCfvmpzvUtiSZLPWR0gwhjx0Njd2Hrmm20HU/k83NXzaa8ESmYvNdyhsya8qr7xAgm/IA9dgcU2tyDWJXPj6IG7KMOsnC/MPQz58X95AgiGP1tmEPGxLDtaGrWkY3OayVg3qUuInzPP3WZ4vVzSXA0hwDXnQHjhY2w3k2kTWYXEby5ku27ODce4ey/Pljq7kABLMgL816AcBn8V4fhvL2ZCGN7VM8161PF8uqd5zSFAFuI40LmvQsYVG49tYzlQVoItMc95LmG8+HPt8QQJs0dBzh2scB39yGPLme+KAcTVSHkLrMgKTyYdklyHkAXOZcz5gAAmat6F86UqH2wnnOga/Ig2q+UJj3QrUAH4527BmZHwccLhGk+rG7m0oX6ocDwH1dhDMsVNh/pfDxlCqnEBvE5i26qm/wnaMWUWnDJTAI0d8FBmXok/iS/iVc7EpD4SAKKKHomj5JYp7OJqjqHwmcxl/W6xXNIXFpnE/cywrf8n1jssLbiO2DwvReBiNoxX+Tjigu6RlPCq/Y1n+3WmqxfWBf51eLnh8sNIoKzGmLK1pt9zTd2DefXmAcB2HgT6bUnzbLXlxbQFtD8mbDHtRK3lq0idzXPo2SqQqvGqkWmijh5BgAsmwdsdKYKfB5nInNInU22F5u8TnnZXWQCk0VpRKNqlrElX9SC8xPm8AfDQmzWgnPvx35G1dDoGEbHfIC6QQ+7a+mFUjrKRSxGsDLPXO8AkSCMZ8B1wvwR2OlcAOAyFbZ1pDrcTE5TejuH1OpDykFA60KWJ8/jfwdpM+SLQfl6ByqvsI6FPIGyREK3WqOgIWIx0+QYLjgO/465pMLIFNhvnPJdyOE6CvYKwDvryGQgWLJD6mGXih8g3ctyALIhxaKbltxfAMlSouv1lQ1H+Ykr5AAmw6br8HSqDOQAn8IJxXtFFP6nRkkujFZbWctLx3Ov8Dd0bpqQRl/Dqlw7Xkz/kKliMd855AAmxjTx/6/ptEB6gsAdEW/QPQZHpyKSxd6fAx4n3o1cBGzozSXoW1kxauPgJHCXL9HkCCnYDz+vpS5NRqoAQ2iKBSUmm1afShnnGtr5n5UE6TjmDjYMKcsxn9Vf3gKEFun2NMJQibfONLOWingRLI2kfvNCR7ihfBvItRh2KtWXLsdaXDE8R7UFDwhbMVfFJGq7DSapghMWtT1iRI8NnSoXqEPFC+lIPeM1ACrzMqgB8KmLE/xW9OMPmBdIqcugOUzpHMkf6eZAGsAU2XpIegfuyGlQYcQ4JlwIUGazxRApMGSiBtM81jmpsuTWfjes1tfZxJgClDcRiZ5SjcUpXgU+UaPGGQIyOnkytIsB95mN6AP7RsoATSxHUbQR36Spsw8oDhN0v0wbIvR9Vzgrr57BnFXI8J51HlWHTaEOwFR5AA+8rQTU8UQDWYJaOcS/H7i0AfITmksQKyvN2gKx1+SrwHVaDOR6B0oAmfWVKW5SqxdaqqhrTSs/I62AvtYLWfrTWYUJuhEjDN837McKCKCiVPUYvRBXY7LJ3WzEfVVbgA6lqMTmLFlqSkrfXSVL0Zd49pTl2GWWl89wgKDBoogBXD3z6H8IvsI8aaInU8axq2rj089S12x5ID7Y5FeKp6o8HquyALRMKMpRZm5xoHzQNPGXENqF/vTcsHVQKPuGHqCHii8l98ZNiDfyzIyl+avThK/E2qxKezNgX8hsWPFnQbeZg6PVEAe8AMCrQROe3S+gJU/F0kUgC6wzJCvAe6xLIuonlUMIAjc08VcbIaFbMNCd4iD9MeT5RAL5glCRUM+K7LmDQxP4V5r3rReQronkq7qlk39S2my0egeIymB+ymrqvebHznQtDfW4IENcjD9A78oTkDJWCSeIPJO8C+23cEkqMLwrdymZgnz8FubscQM/So1sAyjnRkVS3KfReCbgsSdABfnJ2D9hlCAWwPxAOAq0TUOe9qpcBsKW7/RmKe6By7HK2+PzBDjz7NXrQwfNMIEaQko4OWIMFT5GFq8UQJ3DVQAC8Mfvch4vdGFX8v0lVFxGJDASO4sj51jl1qCKkr4c4KPUSY7gvY7RIl5lxTWFLOXrFK0rbLhHOsAq4Cz4dOsdWAfyD1p3SWYagI6tTgpEYSwsTulqapShFxp3zrHLvU9fwdzNBD1+Oyj4GHqs5Jcy6F/iYzJDiMPEyT4AddMVAAJmvuQvze5xhsEHh+WmHyf5R712iJL2/A7gtRo8zQY06jZOoYeDjrKxQ+zGziXUUeqEseKICiPIjYBiIm1WSYbMkVUNcqvJUH33azFV2ojsOBtsp4YHQ1LDMM36MLr7a6Fn5OSPASeFJuOagP8FbAdUKnWpKSETfHkMS/uxzyRReqo67n3898YHS1/D0MPBwFd52RMuO9poyOEIzwL3mgAGoVTptKoUwT/8UJxG+uSSjSLg+BTy/pjIDdev6LzNBDl7PSYFmpzfmwySpTZTDD754B+jg7Fz1BrvU7mDf4wPgZhsFfWgK7Dt1xRlN9l2YfOFKfdY/aDvq+0VmeAcN25XGNh7DKKm2V3Bjid896qgB0LzBxPP21TgTD0kCbUcu+AGf5AbYgwSLgkmNc4iHRLhr76k1ajT0LdAlHtqkb7DbEbALeMvNbQJOtiSVdEZrwB1T7stmql1DupPg9bAHOtMNvLoC6aw3VjYfxNVR5qgR0Vgx1pOIqM/TQpW2fJvyWUv3JF4UMLPi24R8JIUE38nC5fGAE2/RUKIosdfibiDl8JVXi1DeG+VT1CRS5JLpHXKnqH+Jdinry5Au6SwgJxpAHzNUDI9iGIaKDcNYqvK2cKgEdnsXU85soT10olaIgSvcGJoWTsxhTNsLhrGogc863TW8ihAQYE3jd0XdiHZYvifBaXi0BXaLXRcRvDEmfCOapLt3TZqouxsLrL9KnT2XcCwoqtY1bkhfIMKTvxLTTxcZ/IoAETchDNm7523YYWChjhDgdoxDrmL5Z5D+k9T6/0KxZ1/6s9HoTtkRclcKu62I8hbQsuZVxSXEKZVN6QGQh5TcJJ6XIYN1vWwkMEkCCAeRB67H4XSIjEdvYhLrb8XNwEyI8GFPqpgk9ukQvXTZpnRTyLcC/Q6CKoqiarl6T/89txBy6Iq7aDPzuqGAlVae8BM/GnKHWITMFJHiFPGzNlr7pAqhjz3F40m5ZsVJ1AS6nttg3v0ph1ehKh3XPxE2DWVy/SuM7ScrPKOV4vAdcKe4K8OSstMWU5sOyf29aqRh/jcpZ/khSEQsmm6oG6QijcsLobsJZ5FpEldxepnWcBFy+BFVrtXjOxzykqzvQlQ6fR1iCJs+y6VqLV8LOh6Si2wL82326EGGa7NV4JGymTK5VfDxT4bdOxKyV6+CQVI4zXf18D+Cz77joAOh7+sdjz/0OFStl99x6+P214AWkQy6NNXdEczOL8KFJDr7qLYy1Cv//Hviv4vOqwTw6qPrdwD8jrJf7GoWrUjrlTr/jMevN+YO8RxUL1+GuRQMlQPnyakEK4HOD+Z+ApddeAN+nYCDl718qc0D+k0EBAKQLpR2L/Z1p0o1q315VUAClylfTbsCYNN5Z0Hvlm8tk/UMCv1eQPDwbswBmwJPksaTFqyr+LoJZuewbyJacsUti+MeA7wa0JQ+/7TTdAqhfBipXTlgH1Un4MzX1GfDnNhQqmPPrKW5mjMOu9CqzmFPE1Vdj8DSN/GDekxAO1cvwe4m7+OfOMmurFP1IUribmn1uL7Na58FRWJACErQBrn1WpTfebslbvJLgF6XmPyUZdk16it8bzrMsTc56hzzdZ6Csvkt82lomFEV58PsrKJUtQmij28sb8lA2wu/vKKSpr9idQm6+ZvDhtKSYT5VNqlJEJr/1PqP1Rk7NCEhQLTXzS0KmUo4lqcyaPeLrUTDrYYgd88Tw6k2KNQxm4InJPIJ/TRm/b4SA55ho2SbytxZ8UwAl+qzQwosGUQAbY0syclSabHvBX2oE9fNapoqui2GN/QZr2IRs7eGqDKxIYdEdJPg+MeeLlDxfBHw1I2afZ8Hyy0Mm9MCDg70pBWRNYkCxcRPwK64uBLVD3goFyB91gbq3viqcOCUhGNd3F5HWwDSRfwXzbP0jhsNyHfCt38Th7zbkea9Gvm/5LrvN8hBWGjchEBU1SWGclA7ZjRif16SFMykFptWi57gofTBvY2talzj4NjH8APltz+Ucm9Iv8lrOxenIrZMXynRs7g1pCU/KvcmStXdFWmyl312U0InMWv0fh+4CniSKKVMAAACcdEVYdE1hdGhNTAA8bWF0aCB4bWxucz0iaHR0cDovL3d3dy53My5vcmcvMTk5OC9NYXRoL01hdGhNTCI+PG1zdHlsZSBtYXRoc2l6ZT0iMTZweCI+PG1vPlw8L21vPjxtaT5EPC9taT48bWk+ZTwvbWk+PG1pPmw8L21pPjxtaT50PC9taT48bWk+YTwvbWk+PC9tc3R5bGU+PC9tYXRoPucPL7YAAAAASUVORK5CYII=\&quot;,\&quot;slideId\&quot;:258,\&quot;accessibleText\&quot;:\&quot;backslash D e l t a\&quot;,\&quot;imageHeight\&quot;:7.5675675675675675},{\&quot;mathml\&quot;:\&quot;&lt;math style=\\\&quot;font-family:stix;font-size:16px;\\\&quot; xmlns=\\\&quot;http://www.w3.org/1998/Math/MathML\\\&quot;&gt;&lt;mstyle mathsize=\\\&quot;16px\\\&quot;&gt;&lt;mo&gt;$&lt;/mo&gt;&lt;mo&gt;$&lt;/mo&gt;&lt;mo&gt;\\\\&lt;/mo&gt;&lt;mi&gt;D&lt;/mi&gt;&lt;mi&gt;e&lt;/mi&gt;&lt;mi&gt;l&lt;/mi&gt;&lt;mi&gt;t&lt;/mi&gt;&lt;mi&gt;a&lt;/mi&gt;&lt;mo&gt;$&lt;/mo&gt;&lt;mo&gt;$&lt;/mo&gt;&lt;/mstyle&gt;&lt;/math&gt;\&quot;,\&quot;base64Image\&quot;:\&quot;iVBORw0KGgoAAAANSUhEUgAAAmwAAABSCAYAAADpeojRAAAACXBIWXMAAA7EAAAOxAGVKw4bAAAABGJhU0UAAABJzyRrqgAAFhVJREFUeNrtnXGEVs0Xx4+1VpJYWSsrS7KyklhJkkRWstaKJEkSSZJkWclaSbySJIkkWWstK0mSyEqSRJLklUiSJJEka2V5f895d55ft+d97syZe2fmznOf75f5p569M/dz5545d87MGaK4dDlRNhAE1hAEQbC1EFhHp38SZR9wgDUEQRBsLQTWgA3WYA1BEARbC9YQYIM1BEEQbC1sLVgDNgTWENTIagEC2FoIrAEbakbW92rur1q+YXCEClZbpfRXyrFKmayUj5XyFf0SthYCa8CGmpH1gRSH7R81WEKQb7EDtrpShiplpFKmKuVtpczX6ZPPgQu2FgLrGLVaDajjtDATwrMes5XyqwY2G7a5SvmpfvO4Um5WyqVK2a2uA4F1PbWnDIxcrqFbQB50TPWtW5XyQdP/6pVzwAdbi3ENrGNRZ6WMqi/MfxyWTwr+OiAG6xo9oPjDoj8cPyNTmVOG7XulvKmUO8rojaiZoE68Pk6+7G3LAPDB1mJcA+uitVR9Pf4SDCR3a/7tiRp054Tg2XteD9ZgrXRI0/5tkbTxaqVMK8fpc2DnLa3wmqobyoFrhQkTa7Mq3LcGK+WUcopNvH+BM2wtxjWwLlr9ynvVGSoOIWxNzHikxZ/XWRjAi01oAMH6v+qgxguLsnHiqf53kThvs8qp7MMYnVk3DYxngAi2FuMaWBepUxoYPIheUANqrSQLBrdXyisD8IeVsgSsm571DDXmbtF2oWGp54gOKMev9v4WVUqP+v+DlTJBduGFh3DcMmnQwHUUiGBrMa6BdVEaJX28WDflaLPDY4T0C3vPgXXTsz5M8YdF03TEwpmaV0Yoi9iJG6uUL8K6JlMMJVRfew08NwMRbC3GNbAuQkMG0F2Gv7fdksuDbtrC7ctg3fSsGzEsKnm+teWMg/o4P9gwyTZCfFUzR5BZU6QPOSP/GmwtxjWwDq4lypCnzQBsEFwjSw6VTVR/UeFlsAZrWpjaTnM6Yh4sd1o4bF0O611BC4tvJfWOYSw3SreZ5BbwwNZiXAPrIjRG+rU15Ak262CTwQZruXRh0a0Rt/uo0Gl66aFuXnA7Kaz/Ksb0VK02sDsORLC1GNfAOrRaDF+SazzDZt1pEthgbafOBnU2Jqj4pKtw2vw63WuBCLYW4xpYh9Zm0ud1ogCwu+nPXC2XwRqsldLCol8ibrN0B6fPzRM80/ZI2I5hjO//0W0Nr2/AA1uLcQ2si9BJcrNOI+85YJebADZY20u34zLGsGgnyfOktQRoy1dhe7ZgjP9jxkCXsHMqUDu2KMcRu1Fha8EarP+VbifUeEDYPU0AG6zttZwaK5y3R+gghVq0vk/YnvfUPHmiJI6SjtXBAG3gDSTfVX2H8Uhga8EarFl3NLBvBITNelxy2GCdTWmhvRjDolNCBynkIPxC2KazGOf/1WkDp5We6+cZvidkvwYIgq0F65I7bHfJzdS/C9jHSg4brPO1tRHCot+EztGKgG0aELaJ14B0EaRLjfI+QP1XqTHWasLWYlwD64hgfwgMu6eJOzZYp0sXFo2p/euFjtHbAtomPeP0fJMP9ItJn0F93HP9w4Hrw7gGWwvWDaRb5Gb7ugvYLF5HswiswbpGTyj+sOhJoVN0qYC2jQnbxpnD25p4oDedUrHbY91HAtdXZsHWgnUpNW6APR0YdpkF1tl1nOIPi84InaKBAtrWS/LTF/Y28Tt62cBmmad6TwSuD7YWthasG1D7BQZ8ELDBumB1UdxhUc57Nk+ydWKtBbVRekj8dBO/o280XF57qvNCSn0vYDJha8EaSmo1ycIkGwAbrAtWzGFR6YHvdwts4zTFkyMuRi2nsKHsdtKv/zlHEGwtWEMWX5XJ7N6bARusC9QJijfx62WSOUNFnkF5iuRh0U1N+G7uNTAZcljXRlrYcaqrrx/mErYWrKFaDQuN+Bylr28BbLD2rRUU10J+W4P1j/oaLUo7LRy2A034bupy6HG428VCZl4QfYFkofNmnOWErQVrsDaIt7J/tjDmF+oYE8AG6xB6nsLpc4Ft6iL5aQJFqt+i310viCOfFMHJNu+rL/I55bxwmJbPJbxJCwezd3ioX7fG70nOa3N7R0h+VNidgvvKOtXeafUxMpt4Dq8q5QrVD3Hx5hZe08QzzhPqPj6ov9sOW4txDazdaK8FbC5P6c/kn4AN1kV/yRV15uLBiJ2gLI4ll9uB2tShnulLy3eCHblTDtuxltyfAsH3dkZ9ZMxb3p+pnPbwLJYppu8s2sEOXXviGrc1v+2GrcW4BtbuNGkJnL+AdwM2WAdUN8UXFr0pfIZDBbNbYtHffCf35eOdrqpZm2S9j9QsWzWdRZtyiH+Q3/Nkj5Hb9WQrSL4rN0tx2ZeY9V9qFqw2DHxT2Z2uxIzICuVkV2cLefaxuvN5NqW9L2FrMa6BtVstovRzG3VlArDBOqBiCovyIPZT8NxcrYHK2+ek/eyHpzawc3ChzowTz+psyehQuVicr5sZyrKebI9HZ41Lr6PncZjqH6d2jczHlLHj9lH9nhMz91GcO15ha8G6tOKv8JmcxgSwwdqnYgqLbhY+p4eR9DebkKNr7UqZdbqp2qZTJ/nLG9dSZ6YvWR54YKFby3YxQF9YnmJ7Plq+Q1sSMyW+nWrYWoxrUB3x9PZ4Dti8YHgVMIK1J62keMKi0iOfRiLg1mnRr345rHcppYdKbJIe+5oN3Br42ZnWy/k+CaM/xXHmQ++zbOaorj/8SnHveIWtBetSi3djZV0sO6++FHG0Clj70AuKIyz6WPiM+iJgZrNL1NUMGx/G/MaBs0YencvTBhYbHT+HY4Z32edJGGl18yxi1pD9dYo3WTRsLVg3lXjr9nvK7in/UF+obUAJ1g41QsWHRZcIjVEsB9QPWPSlWQf18XP4Rm52oXZ5bOtjzxxqpTss22fo/HxKnY8o3/rKEYo3WTRsLVg3nXhgukr5YtK8qHgQKMHakVZRsWuAWNJEtOORMNtHdru38mg7pe8YfE3mNWu12q1pa54zNxcbnO6bjp9Bi4ZLdfG+D6WdxMGzn+05r21aFrAWthbjGliH17acnjKXe4TYNFi7UVpY9FOg+q8Ln8PuSHhdsOg7j3M6a2mL+DnU2pPhmrrUKXnWLZqc7sOOn4Fpk4qPI9bSZta+08J60Ly6ormfr7C1EFgXp8XKAORJBMlGe5Rw9ApY55PubMwQYdEPJFuH0R4Jr1sW/WYqYx0bDTNIwxmu2WV4B/I86ysUJn2GpM/OenhPj5P/XG7jHvoRbC3GNbB2qF6SL7hOK3zEyRqgBOuM6qHiwqI9Qu5PI+L1waK/ZMmb1U36dBVZk6de8nDNqnRnwPpYe6hLd3DLcV07NHXdcFiPLoddo6VngK0F61KLE0R+yukpHwRGsM6oV1RMWPSokPnpSDgttuwruzJc/zW53ym7xvAlvi0Hk+WG9k46fga8+1OX783l4nwOGaWdDsE7qV3O+upCXF0Naldga8G6tFpE+bzk6mGwEFjbapTCpWOQziqEaoONBi37iO25jzc8OD9tGofcxdms+w1t3uv4GWw31OdqpoDDRC8DzXq1ahzqtw1uW2Brwbq0ql23kwX4ODCCtaVWF/ACmzLjV8vPiDidt+gbHy2vvYvM6/iyLBLWrY16TvmP+poytNv17NBfFGZxvq4e1yH6LZq6rpbAvsDWgnXpYR9WRiML9ItACdaWeuXI8ZBqG/lduO9DLyz6hc3MFYfWPnvgoEtmyzM3nQ6Y6NbbvfPwDJ4F6CvrDM9ig+N70iUB3glbi3ENrOOHXZ1y7zUYqVBb6cG63KzHAg5QrLNCtrEsuF5u2Sdsch1dElyvzyHf146cNZNjc83xMzAlWd7vqB5dKNTHiQO6ncftJbAtsLVg3TSwq+Isxb8sYPNvsfMDrKUKHRZ9LmS7PBI+xyz6AyfMbbHgbvoCtgnBcYhzQnOt22SfcDdNJwztdj07ZMr3tsJBHUfI/aYPnbifzJGf3buwtRjXwLog2CzOdm2TVuAlkIK1hf6mMGHR9gZk+sSiL9gkoZXkdZPu3uqj9F2mvBbwqGMmdyls7rzL5Df8yrt0daFpH0de6c6mLUtYCrYWrJsSdnWwm7EAvh9YwVqoUGHR3eQvj5kPrSK7UMJqi9k1yVeuaWPAMjW4z2tm1bodMzFtGnnh4Tno8r25CL8OG57FNg/3dI3chNVhayGwjhA2q5XkGdefAitYC9VLYcKik0Ke2yLhcs7CuN2zuO4VwfUmNH/PRyLxztVZTX/0dVqFadOI6zB6J/kNv/J7/oX0mzRci+v8TukzlGU5qBu2FqybGnYVuNRLXg60YJ1zFuODwzo+Czj6OGIoizhM9s3CYVsnvG4b6Y+fqpb+Ol/HB2ghPKdzGn0fK2baNDLguD7drKyL8OtBw/0Me2C4R1PfE9hajGtgXR7Y1a9OyWCyC2jBWihdKggXYdG1QgNxKxIexy2cNZs27xdcr3rSBIdOef3ZA0oPe75Tz647EJenpA/jtjquT7eRwkX49YnBIez0wPARxb8cALYWrMHaEWzWiAD2eaAFawcOlYsw1wlqnC3lbSQ/7oV3+q20uLbklAfe7KFbIPxcOWl9gbmY0mv4WJz/2aNzYzrTdsbD/ZhSogxQeQRbC9aAnTCepq26k0AL1hbyGRa9L3SAuiPgMEzy2bVRi+tKT3modQh5RoZ3SvJ6raUFcjGl1xhzXJ/Jocrr3IwZrn/EA0PdjCE7w61UHsHWgnU0aiV3i0OzJgw1LR68DdZgbSHd+qT1OZ+fxFGJ4fxE3nn5neRb323W220RXJPr5nDskHJYWiLqH9cMbd/iuL5D5Df8asoJuMLx/Zgc0BjWr8HWgnUZWf9rvFx9EWWFbVpncxeswdpCunBNnqnxHeQ+j5kvjQvb+lMNwOSwD8V+huRbCrtZZJr8hSuXGp6Dj+O1pin+8BNsLViXkfX/vzZ3FAh7qIk6NlgXOyi/z3HNC0InqOj1O1LHksveDNefElw31jMkuwztvuOhzh/kJhRdT6bw7kTAj6GY8q/B1oJ1qR22iwXC7i/AiIJ1uVn7CIu+Jlmi2CLX73SQPh+Xi5mQR+Qu+W5oHTC0+7jj+tYb6tuY8/pnyM0pE1K9MNTHMy2LYWsxroG1X9gfC4RtSmI5BdZgbak+zT3+leF60sPTHxR4zxzKk+YlymPAJGvjYl10bpoddL1jVber2EX41bR2Z7vDe6meR/tF0wdewdZiXANr/7BdZGbPCnu7AfZFsAbrDHpH7sKippmZahkp8H6vC9vITt2iHPXMCeqIVbqcTd881Kc7r9RFrr6Xhufg6jxUPt6sGtrVHTAfy9pF2FqwLuW4loR9vyDYpvjzLrAG6wzSHclkGxaVrNvyMUMj1Xlh+x7Twjb4PJpvUIfNtP5K8hVu4+ia0p+4OMz+p+GeXGygaEs4huPKRsRuP2BrwbqU49o1hwNOVtimZKRdYA3WGaRbP2QbFpWEAX8UdJ/SzRBsTF2sL2rUGTZT3z8kuAbnkeM1fB2C32411Ner+Vve/clHdPXnfBYudIN+p6tZombRstqPJYGeNWwtxrVSjmu1sJ8VAFuXNb1MB7eCdXi9p/xhUdPC8WqZDnxvi0g+88e/c7WuTOK8dnq6Z84vl3UX4j1Dm1cZ/n6Afuetk0h3TNoX4XvaZ2EHfDhs1YGQHcO16t9eZbwn3gDBJ2/0BHg3YGsxrpVyXKuXRPJYQNimLMX7wRqsc0gXKpSGRU8JnaIjAe+LT1J4LmzXacd136Vi0nr0Jhxw2+S2pqTHplMwOpVDMm+YGUtKt5tWl3n9pPrNWUEds4bnsCwH7+SB9dXZx8UZP1iq6UdmKcyyAdhajGulHNfqweavqU2BYI9qQP9dMucBrMPLRVj0odAx2hTonnim4gfJQrRDgZ3garnuuM7BxD0/JPvZQtMusnHD3z8gu7xpraRf65eW/25H4n2UZI//SH5yAg4mBsErNf+eVtdwyrW2J64VKj8fbC3GtVKOa2nHtHyx+JLMCrtX84XIxm4jWIO1A6UdQC7JAt9OskX2rhZ4m57hI2FbOAyw0lM7tpIsH91yR/Ulc+pxHrClOa9hm0C4OsP62KI+0661emtq1iinlPvbWmE9prQeWU7dSO6Inqnp1zqO9RKnbknYndGA7zxsLViXclzTnav3xdJLtoG90vB1eJDKJ7AuRrpF+esMf3tE6CD5XGjPSWhvCNvAxitEapEPJFs3l0ddyklK5vjqyHgt0yxpn2HGi1N+2JzJqfvq/17n9+zcflL/f8KiHlO4nneRStcT8qzgRYNzrHMQazcUbKbfs6LjsLUY18DaL+yql3pSOHsghb2P0vMhzZfYgQDrYrRBw9y0TkhyukG1rHXY5hblLNy1qH+cwu2GOi5s06mM1z9Mf25ueJbDWSPKlv5iY+LvbBPQ6p7bwzrO2hvKdoSO5KioR2Tenbmppq+/SeH9UchwZ2LmY4bCJ1KGrQXrUqpdALwaC96TAzY/LM6F8txQx3oqr8C6OKUNNG81f3PIwlmqhiHzJCrl2YwhNZv2TVjnvHLUQh8F1ULpuwXrOZLSxe9b6b/HH90h/7njageT7YnZoRMZ6tNtBuD1PT2J9/Qz/Q7RZ+k/LwTPgDdrcN637sTfdSvb8bjmty81zvGc4TlX+29ylm4JbC3GNbB2q746L269wtP2PG0+WOdFrIXdqn53lfTnG35RRrGFmkNgHV62YdFBMu/Aq1d48D2jZsfqOSltakalXw1u/OU5qQyNTT0ckhylYvMLrbJwLHmmitdTDdT05TblpI3UcQDnyV141/Qsx9Q70a3amee81Y4M/eYrZV9zuC1DfbpTMNqFA6pkgO6ArcW4Btb+xOsOHli8lLNq8LhXZ+AyfdXyl9wRku2GAmuwzqNNZA6LLlZfcPcdDoAuy1vleG6KiOsGC6fNpvDMjMsQ89MMbTifg4lNPd8czApcc8Bcsmt6TnitPOsNYWsxroF1hq/nMZJNt0vLvPLAxxwbY7AGa4k+aWY3XpN8N2iIMq8GvQn1pbkyYq48K/XMoVPqI2/SiEUb2Ck5nKOuVovZWR6oeh3cXyuZEwOnFe770t10kuf8iNydYQpbi3ENrC21VE1L8pQjr1O4owaT78owzdUZ7OaU98s7xTjsMwAvGKwL1qUInLA59Rz5eb5Tg+xNWshbxk7FbjXb0ohT++xovcnAhVOA3Fb93td9twln2XhmwMV6wKOCuq57cGxGSZ9EtNZRO2DJ/Jihf59poL4LWwvWTa2sx0pAYB1Cm5QRqFdOA48zrVeOA6eA+JgwyHPKQL9S/3dGGeFQOwjblOF/nmgTbyzgdVtnPXyx873dVXVwXT/V7MBZ8rtJpFM5/w8SdfP9flLc+dnkOW2Adwi/TVyXHT8OH68saX+GrQVrwIbAGoIgCLYWAmvABmsIgiAIthasIcAGawiCINhaCKwBGwJrCIIg2FqwhgAbrCEIgiDYWrAGbAisIQiCYGshsAZssIYgCIJga8EakuhgoqwCDrCGIAiCrYXAmuh/NtArHebZIB0AAADEdEVYdE1hdGhNTAA8bWF0aCB4bWxucz0iaHR0cDovL3d3dy53My5vcmcvMTk5OC9NYXRoL01hdGhNTCI+PG1zdHlsZSBtYXRoc2l6ZT0iMTZweCI+PG1vPiQ8L21vPjxtbz4kPC9tbz48bW8+XDwvbW8+PG1pPkQ8L21pPjxtaT5lPC9taT48bWk+bDwvbWk+PG1pPnQ8L21pPjxtaT5hPC9taT48bW8+JDwvbW8+PG1vPiQ8L21vPjwvbXN0eWxlPjwvbWF0aD4oQFd7AAAAAElFTkSuQmCC\&quot;,\&quot;slideId\&quot;:258,\&quot;accessibleText\&quot;:\&quot;$ $ backslash D e l t a $ $\&quot;,\&quot;imageHeight\&quot;:8.864864864864865},{\&quot;mathml\&quot;:\&quot;&lt;math style=\\\&quot;font-family:stix;font-size:16px;\\\&quot; xmlns=\\\&quot;http://www.w3.org/1998/Math/MathML\\\&quot;&gt;&lt;mstyle mathsize=\\\&quot;16px\\\&quot;&gt;&lt;mo mathvariant=\\\&quot;italic\\\&quot;&gt;\\\\&lt;/mo&gt;&lt;mi&gt;D&lt;/mi&gt;&lt;mi&gt;e&lt;/mi&gt;&lt;mi&gt;l&lt;/mi&gt;&lt;mi&gt;t&lt;/mi&gt;&lt;mi&gt;a&lt;/mi&gt;&lt;/mstyle&gt;&lt;/math&gt;\&quot;,\&quot;base64Image\&quot;:\&quot;iVBORw0KGgoAAAANSUhEUgAAAQQAAABHCAYAAADhszl8AAAACXBIWXMAAA7EAAAOxAGVKw4bAAAABGJhU0UAAABFxpIngQAADyNJREFUeNrtXX9kl98XP97e3jIZM5nMjCSTJJIkMzGTJBOZfMxMJJNJRjJJZiRJkphJZjImM5nEJDOTD5PMZCKZSbKvZGYm4/N97qf7/vR8nt7POec+z/31fPYc7j+t93PvPffec+8553XOAcgpp+xSIWdBTjltTyoFrS1ovUF7GrSVoK3mQiGnnP77t35T0NqDdi1oY0H7ELStoP0VafM5u3LK6b9F4sYfDtpE0JZjDn5cu5OzTz8tIQw/5emY1xQ2jY62GbSNoH2X/HoetBF5g4mbrC7fRokpzbqcztmnny4jDH/p6ZiHgjYuD+YXy8Ihrgmd9okUEMV8W7GpWbbWoJ0JWj9xSZXbj5zPZmhH0NYRxjdlYA7VQesO2kdPhMOGFFqH8+2VmJ4RPH6Vs8gc3UUYfz9D86hh3i7RNiyfn0KwFCoIzH3y7xeCNgo/jVzcb7/OBUMiOkPw9UbOInO0h7jtdmZoLj0Kh1UYsE4m7EcIiZtB+8rsS7jKduVbjU1/EPxszllklqYQ5vdlaB7tCgJhQEN/JckfjqFzVd58OdE0RlxSOf7AMLUgC/AxQ/M4qyAQ6jX22xC0WWa/N/PtRhJmLJ7I2WOHFiD7Lp7LzEP5zkDfRakacPofyrdbLDURvLuSs8i9/v06I3MYBfegllwomBXqB3MW2aESoQtnwQXJ9QC0GhyDeCnMMMfRl2+732gS4de3nD126Q6yGI88H3sd8HECBQtjWWWOpyXfdv+QWJdNhFdjlsbRIgXTtvdmNBIHqdrjsZ9nHkBbRqlO5ng+QbZcu6YPIsarCxbGIAzE32V/l/IlwZ9sPj9xx5gH0OYiv2WOaTDfdn/TLYJPeyy8UOZC/R3Il+TnMyluQZY9Hvc35uFrsDim08wxCWx+fb71UNftJwv9D4X6+5ovxy/CXJA+gmuOMA/eBwdj48ZY3N3me64K8PDnEcP991nuL1N0CVmYGQ/He5156B44GNtN5tiEh6e0jfcchTLtMNh3j+X+MkdiY2JW8v2ejfcV+BtDvx/46Mk/tvGee0jwptZQv1ct95dZGoRsuCCLwMu04zKGnhsENb6N9xsWqbpoqM97Mf29zY//79SAHDRxuHxxQXIDmqYcjnEc/MFI+Ei7Lat6NYAH9OXp2RJs5GsZeWr6gIHvV1Abjm/DfUaFO7dr7OsY/PRYYP215Ue/MmXBBclNiuISeq0Shdm9DfcZhiERr9QdGvrYiagI0ddvHl6NEAauOet4bPXARwO6pDYFgfDYER8F0lPkhRS5NAWmY1MeDqHGiJyRIq2ZCDwykegFs7HMpfz2Lvma5ULJnzveK4fkeMflZbcRWgcBBxD2u6MVfieM113yxTwq57Esf3dS5wAvIMybdcy8Cx4fsiSCS7RJS2MSB0X43t+Behbqfo3jOAj6UZxibiIBzjyopXbntFsG1qJW8lQlL+i4tIWUCUMYN+ocbJGQ4C7DUZ8xmdfuWCDsVFho0+ApAf8dkrdOFF9yHn6520pS4MZFwOoK3+7VrM83AN+rk6S1axYEt+UtHlWTxN7ukJdJITS3vtBrZw5+ec42wF7uDxRj7iquXzBpHXi5E3c4Fgg7FDbcmqEx1EodOnpjilupJeGB1WF8m9Ssz58Hs1m1dWFwLkFluP0w0DD2BqnGlTNwHQbLHpPdgLsgXSQQbQZ+5mPXpPJC2DTQ/7mYW/MZ0JGWdWAON1Go8FIJt2kDvMBsCTayjIuzVAlItwJq4dblyNBvFoR2RcIyAblwQXIhwT64R+sUBMIPjf1WI+v2UOE7pl4zJyyvHWWvMI1kbYsRzLMJL9Wy/WcVHHhMsACiFbDvquEmNfWhLoKKl0HXC0Gkil/SIAzAoPCiwp2PaV6HXkK1NIlk7UVeQUlV2sfgGIw3D26CTyo9wTnWY19CWE8rCIQNTepUXDi4qhej3uBYZw3zIUoTjlTLuGJIMyntW9fAMRgPywJk0wXJBfr4EsLaqSAQ0uYNPAnxFudFUM/O1IGMNQ3mnwp3fqZ5DQoIX0ymx49D0orXW41htdm4B1Aw9bMHz/PHzMPlSwjrPQWBMJtSGPxAVJF9Cb6JuXbTxBhQQl13ZivKCG0it2Xcy0CkaNOR/ekR4IWBnBvzbAGAloHnbqzxRCBMKAiEpIlEjxE3YJL0d/XELd5saDObCLHvB7tBZVfAPJZhxMA+UqZdyC1kwwW5j3mw3oA/tKwgEJL4jRsBd6clBac8MPDNMi1Ztv1gOTN0J949hfT1RGM/GIaj0+YGfwLuKvNyqzPd8kQYVIEa8OVcgu8vgn5PywHidZCmtgUV7vxU8xoUAcc76DS+7YV4dOcXza9WLGrTao5ODBll2gU5yTxYxzwRCGcUBYIq7vyJgcMlYMsLBlXDLrCbOeok0Z+u7MoFwGNDOjULuTiB7SJ3KOoyMpUKjEK2ldu6R+rCXQVhsKL47XMMO8pezbqpcD2nhYJTKfN13263LRnfbltUYbEaFk7CCTDM+JyhPlsNG+ZM0FswE/pcA3iV5KR8wMBC4uap08ATzN5hotr4nxb2yiFiLY5qnhMGsnKSlqAAvwIsbLkgB5kHq9MTYbAb1NQFlRT3D0A/ShPj76ImYUAdnGHNa0CB2Lo09YOpCiYQg5jnypl3DXPlmAAFzTMP1m5PBEIvqAGSuLaXJqCRmipPVKECYJWzJ0FfubmrxLh1324U3kFH4Z4esAufx2pgvnO54SkXZJ3GvmqYB+sd+ENzCgJBBeTDwTVw6yAehngvhbDFXNbMkymwix15aFg9qSJUNxOQaCw25r7rTY8BTHTCQTvAnB/fBO1VVBe4OR+bgBcxSRn+auXm2UJeBY2aeUIZhU2kP18yrJ70EWvRamBOw5rUTiOEhZR+Bn0uyKfMg9XqiUC4oyAMXmgSwOU2ivxeQGaF52MDUTVMlUGnjML3NPdHhZ2nVU+obGIm3H+iz+/IC8uL6l8zFgx8X4AXKehDxtwq4Bef/Usa2jhUAhyeHJcUQzzDu+XzFRNKzYb5QhmFdecj6DCsnlA5PU1US3fh3VOmdjDrfz3IPFgTnvDjioIwUBlzF+N7n0OqhdD/pxG1QOjQtwyoBnH0BuxW1ho1rJ7MEQKnzgAPZzKgLv9NGF7/SMpvX2Uerkse8KEEeERoNAJRJeqNg9JcIdZiXgoB24ljKPefCePbF4OHh4qpeWVgPpTL9rRPAqEvoU7LoZdgBvZrmw9p4j64KM2owBE3ykOpL7ssv0e5/3TnI9hn+PBQuQh6DPBwFNxlfFKmaoj3jaZ5PhWZB+GDBzyoRQw+ldyjKvaOFsY3v0t1pV0eCJ8qEA2D3XwEFw2rJxQmpsGygJsDDwmzgCeNPjwF+v34pmiEOdZ1UE9WwrFLDIG/9AHsGoPHDT7nq4l1MAG/pgoG3/Vx0TEf+deEi87NNuRaf+IKrqTBX2OM7571VBhQlatMlE9bA3Mh+pT6M6p5LodAL+zdKmGJKJLgxheBB8RxqT/tAn61oKSSfAb0gZtsUzfYTQZ6BMyGxg+AHpQol6gAOaGSV/kqELCbUtXVww0OmnY43wIhBHXdhBzbRNHTPUG9bnR7PK4aVk8o6LjO4qq9oRd23B5YAM8JK1qp4oLsZh40l8VYuAlfhdBIk0dgk9GHr4SBtL4Z6A+Ll9CBVaEK5OqKxwhnX+rJqO2IlNAq8edjzMPmqhgLN/mJSCaTNlpwK6MCgdJ/OftBRZBS7lkdwVpUTVEdBtJSSPAIYzWWDOec7wJhJ8K0LeBnxOE8k9cczZFr7HypSb/L6guBApVdZHzjobShcBL4UuXhsGzOwnsgINxtKddCB5VT432Q52kIkmeY2unDRrgP6VyQR5gHbtzyvHYovFzGNOr1HOFYZ2jOAl+R1Ir9ghgzleKtXPWKG9aOZXyisjlPMl+cpgVzWYgKwVMutrKQcE7CwCmQs/tcCwQMSLHKOCj9zEPXY3FOAgnJTdKiO+vzFLhxO4obtZzdVxU8RIHKlonf18kNvwX8Og2YNwZLOHtd/p9BRh9UgFltCn53VHg9VSW8EMvu0Q3wo8YpCjmmXDOvmQfvuKW5XADctx1WYdoN9M+xV+gulHMmNOfXCV47VLgzlVVrGtRwA0XC1hKH/yh7xt4DL3x4BcxgYs6EBOijyL+rRlSGq3h5g0/BMrtgLsgaphFNlwGHuiFnmGMR0Xx7DI3jBPDwGLrSxw1G1qo65TdUAVr9oF7ajkq3XknXPiCF3hbwayFSbsckqNmwR+1VZF9jfDxV4VstoVfMDfCMlhLc7j3AR/2Zoiagax6Efds2XJ+cClBpswjXw79T7C9A8mpc1CvvMHFjC5ekSkzADcDjPKK0G35Fpl5V6IdSZ9cV7DnFiL2tkvDFBFDUYNgcetWNgId0OYH+s6ggEHRWuC3IzTil0P8I2KuSw82z0J/w+5cixss/IV1pviTuuWOh36kCfLB1e11BGJQvK9WsyBwo8QzQ1v3jkb2+FMPvFSYPz4ZeBq/AU6BaFeAuyOgNcBHUQnzfQDogSLXU+Z8AP8vRlhQEtqHCBcArKkUFFde4dQJ+h8c+B/PYiUKFJ/9aghubY+wrV78WfQq/fTlXwseE+4dTb+OTvBAbI4bpTvi90NE7RPhuEuvcHnnNvgVPXI1JDGIDEePJhqJAKNfMG5C3e6VDUJI3Qptk3nVpcX6v2M+yfJbWO+TlXgXBtS712dORDVKSQuBaBQGzpVH9odbypjygjfDvOhNJ4j12Jdg3qylsPq0J+sNQrJhQUvnWezBfcFnLJo6bwP/gZ564lxoZrLMJYMg9sOfN4NBRUMvZyG1vNatgbxKM4W4Knqj0I/iXNpPXsAae32b0s8n81kIWhEGZXnh64KO3o2DqqHzW7fGYn42AlyhTFXpdBsZ4TWEMm5AuBV5R4XUpXnr7NcyvmGJfLwI/6pKzzjPgsGJTEmpxeMg35Wb5LnVGsYjP4KffXmzaDnlbFCB71AW4JwdzUU5KNc3UvEvMV8K0JnvMZeBhNXQfnBvAT28nBEG3Is97if09kNG9i+rsLZBTGjoiN+aEtEpvSEG4KQXhgvzbgLQp2LJAl6TNZj40pjWpNw9qVlFAzm1K9rEp7Sizsi+TRuA6eblMh/oW8/0s+S7WJg1a8Ip8yZW/uyjVqz1Z3rQXQ5s02sbzM51TTu7o/+CTCzMI8zTKAAAAsXRFWHRNYXRoTUwAPG1hdGggeG1sbnM9Imh0dHA6Ly93d3cudzMub3JnLzE5OTgvTWF0aC9NYXRoTUwiPjxtc3R5bGUgbWF0aHNpemU9IjE2cHgiPjxtbyBtYXRodmFyaWFudD0iaXRhbGljIj5cPC9tbz48bWk+RDwvbWk+PG1pPmU8L21pPjxtaT5sPC9taT48bWk+dDwvbWk+PG1pPmE8L21pPjwvbXN0eWxlPjwvbWF0aD4xJtLtAAAAAElFTkSuQmCC\&quot;,\&quot;slideId\&quot;:258,\&quot;accessibleText\&quot;:\&quot;italic backslash D e l t a\&quot;,\&quot;imageHeight\&quot;:7.675675675675675},{\&quot;mathml\&quot;:\&quot;&lt;math style=\\\&quot;font-family:stix;font-size:16px;\\\&quot; xmlns=\\\&quot;http://www.w3.org/1998/Math/MathML\\\&quot;&gt;&lt;mstyle mathsize=\\\&quot;16px\\\&quot;&gt;&lt;msub&gt;&lt;mo&gt;&amp;#x2206;&lt;/mo&gt;&lt;mi&gt;i&lt;/mi&gt;&lt;/msub&gt;&lt;/mstyle&gt;&lt;/math&gt;\&quot;,\&quot;base64Image\&quot;:\&quot;iVBORw0KGgoAAAANSUhEUgAAAIsAAABxCAYAAADlEFCAAAAACXBIWXMAAA7EAAAOxAGVKw4bAAAABGJhU0UAAABEsZUXFwAABX1JREFUeNrtnW9k3VcYxx8TUzNlYvZiIsxMxcyImamqMlEVMaWipmpKReRVlKqomeibqpqpUjVRUWWqYvoizFRFzYi8iIoIfVF7MRGmomKibPdxb/jl5JzffW5yf/ee3+98Pjxvkpt7f/0+T889f77nHJHy8HYtbjXikADkMF6L/xoxgRyQx0qmWNaQA0IcyxTKTpxCFvAx5ymWJ8gCLn21eOMpFo0jyANZrgcKReM28sAOPbXYyCmW7Vq8j0ygXMwplJ2YQiZQlgzF8lct3kKqtDlqKJSdOIdcafOghWJZQq50+TBnuByKL5EtTb5vsVA0fkG29NDO6rqnE9usWLQl6ke+tDjvKYKjxq+l68iXFotOATxs/HzOUCyvBK9LMgx6CuB443fHjX2XcWRMgxkn8cvO71cMxbKKjNVH13i2m7QS48bW5SRypjVcfu3pf7zT+HmzYplHzmoPl93h8c3Aa380ti54XSrKqCfZHwdee8RYLHhdKspCi18jvxuKRfs/vUhbLT73JHqoyd8MG1uXy8hbLe44CbZu83gpeF2SotczXJ40/u1lweuSFG7C/63F4QPMy/jiT2SuxnD55QFHMHeNrcsXyF1uRjxJHWjxPQaNxfIAucvNUyehC/t8n0WxeV36kLyc+CbWzuzzvb4zti7XkL2c3G7jEFc3oq0biuUfqZ/xAiXi3VpsOYm8esD3nBa8LpVkUtq/BTVv8zxelxLzwkngvTa975yxdfmaFJSDkwXOgVhtl3hdSsK8FDu7uiJ4XSrBJ56knW/zZ1htl3hdIuemk7ANaf+KsNV2qZ3qw6QkTnxJnC7os6y2S7wukeJ+PRQ5/W61XeJ1iZRV8e8yLIonxoI5S2ri4oSEdxkWxYixWJ6Rnrh4LPm7DIvA55XB6xI5/dK99ZkpY7HcJ01x4J5h69tlWBRW2yVelwhQO8Cmk5gbHX6GGWPrMk26usuYJykfdfgZrLbLDcHr0lWWJY4FvEXB6xI1vitfhrr0LFbb5XPS1h0eyv52GRZBs/P/Ozn/Aw4+19pkl5/pmuB1iRLXD9vKLsNOFjBely7jc9rH4h2x2i5/Io3d60wORPJsVtvlluB16QjulS8LkT3fquB1iYKvPKKfjuwZJ4zFoouQeF0KZFbiNxfpBrfXxoIZJaXF8IFntHE10me9JXhduop7hm3MF11abZcag6S2vfiufJmJ/JmfGotllvS2l2+lfO6z08ZiedP4ioU28UzKd4ZbK7bLHyqcO+0q6A1wOrf0ouhOvdUvUuaoqtdF/8P4rkIubMfDzwkUi8bFChZLyLqhhx4dKqIJ206kWJYrWCx5VyGfafeHTSVSKFX1ujzO+bdO0BWHLPc72bJAuRmS8B5wLiWFPVyR3cs0OnweQBYIoZOOI40+GSvtAAAAAAAAAACto7YLvcfggtSdjVeQJG10kk2Pajsl9Vtodbflo1r8LXun+SmWhJmX1lbVMacnjCZfb2EZlrpPelby3YAAuwgdJs3ttLCHkOGJk8ZhD1uBYulFGsjyWaBQlpAGXC4J913DATu3J5AGsuhJVr4z9bQPgzsOdjEaaFUeIQ24hDaUjSENZNGvmc1AsfQjD2QJndK5hjTgckM47xeMPA8UywjSQJY+CV+C3oM8kGUsUCy/IQ24/BoolktIA1l6JHzY0qfIA1m+CRTKOtKAy91AsdxDGnBZE+4kgAMMmXXl+T3P63VJgGtzEuVsoFj+CLz+jtSPNOU08QSZEfulWztzMeeQLU0WxLaRbLjx8zkkS5fQBVxZV5yuDek8jG5lxd2fMKGdh+rwV4vldKbDewy50mZTbPubLyAVWO6wnkQmUPLusH4lHLcODnomi14cttWIRanfZbnvzuz/tnw56zHNqIAAAACIdEVYdE1hdGhNTAA8bWF0aCB4bWxucz0iaHR0cDovL3d3dy53My5vcmcvMTk5OC9NYXRoL01hdGhNTCI+PG1zdHlsZSBtYXRoc2l6ZT0iMTZweCI+PG1zdWI+PG1vPiYjeDIyMDY7PC9tbz48bWk+aTwvbWk+PC9tc3ViPjwvbXN0eWxlPjwvbWF0aD6wWz8SAAAAAElFTkSuQmCC\&quot;,\&quot;slideId\&quot;:258,\&quot;accessibleText\&quot;:\&quot;increment subscript i\&quot;,\&quot;imageHeight\&quot;:12.216216216216216},{\&quot;mathml\&quot;:\&quot;&lt;math style=\\\&quot;font-family:stix;font-size:16px;\\\&quot; xmlns=\\\&quot;http://www.w3.org/1998/Math/MathML\\\&quot;&gt;&lt;mstyle mathsize=\\\&quot;16px\\\&quot;&gt;&lt;mo&gt;&amp;#x2206;&lt;/mo&gt;&lt;/mstyle&gt;&lt;/math&gt;\&quot;,\&quot;base64Image\&quot;:\&quot;iVBORw0KGgoAAAANSUhEUgAAAGoAAABFCAYAAACi23N0AAAACXBIWXMAAA7EAAAOxAGVKw4bAAAABGJhU0UAAABEsZUXFwAAA51JREFUeNrtnE9kHFEcx3+qqqpyieqhIlRV5FRWVUVFqYiqHEJFVUUvUSunveSwomrlEhVVEapqVVSoHPbQQy4VsXIoK4dVa5UeoqdYqiqiIrTzdFfi5Tezv5mdN/Nm5vvhd9k/sy/fb97Mm/d984iSwzmnltt1noC15J36265ZyGEvjRNGfYMcdnLnhEmdug9Z7KPCGLUJWexiwKkjxihVQ5DHHhZdTFK1Anns4KxTLQ+jDp26BJniZ8bDpE4VIVP87AiM+uHUGUgVHyMCkzr1BHLFx5oPo3YgVzxc8RiSu9UtyBY9z32apOojZIsWNTDYYwYM3YxSPXAQ8kXHNGPAiPBUuAj5oqOmib/efr0iMOoXIauKhBwj/mj7vVHhtSoPGc1T1kSva+83BEY1IaNZ1JzdYZfekRf2qnHIGd2QfJ+53lxov97NqA3IaW5Irg/Bl1w++0rYq5BVGWCKEfqay2eHhEYhqzJA1eep67PAKHW964e04XGDEXmsy3ceCHvVHOQNjzeauNKlYLuErCoy+pkheUH43TlCVhUZuth/nOrr4b6Lqy+Qufch+W6PI7W3wl51E3IHZ4IRdNjnMXJCo9Ygd3C2NDGrAY9TI1lWNQDJ/cPdtD4MeKynwl61ANn9sxLiMFot0twTGPWT/j9jBYRcdOpAE3G+x2OWCFlV6BQo/GXJXg8SIKsKyHdNvPchHbci7FX3YEF3xg3e40ijemRVAjYMzxo0CFlVz1xnBJsO+TekUT2yKg+WNLFaFP7MtjSqVwOYPlgiE7Bk6LekUT2yKsEpyeSUjjSqR1bF0CR+9aspNoVmPYI1x9wl99WvppgQGrUNe475RN6rX03AZV3IqjwYpPjm24pCoz7AptN7RHCrX00hjeozn1WpSOG3JsrLiNtQFvaqUpaNesYIcjXiNkij+hZlOKuqkx2ToTVCVuUKt23bWExtkUb1X7No1DoFW/1qgm77KUV5f2cVXNpaiLlNC4Ss6hT6+gU/q1+j/OfJdFbFrQiyJfuRRvWvs2AUd+EetqRt0qj+gDKQVenbtlUta1+TkFXRbeYPnrSsjbNCo9SEbmqzqlWyP5hTiz/3hWZNpdGky8yoat7Sti5ThrMqfY8ImzfllUb1qnJpMonbtq1seZu3hEatpsmox5S81HRSaNRR+7SeCrYpec/M+onqX6TBJGnek+RKRVb1LgNGqZpJsknSNQlpqHqSjSpmxKRMZlUgIP8ACAQlPIb9UzMAAABxdEVYdE1hdGhNTAA8bWF0aCB4bWxucz0iaHR0cDovL3d3dy53My5vcmcvMTk5OC9NYXRoL01hdGhNTCI+PG1zdHlsZSBtYXRoc2l6ZT0iMTZweCI+PG1vPiYjeDIyMDY7PC9tbz48L21zdHlsZT48L21hdGg+wZDijgAAAABJRU5ErkJggg==\&quot;,\&quot;slideId\&quot;:258,\&quot;accessibleText\&quot;:\&quot;increment\&quot;,\&quot;imageHeight\&quot;:7.45945945945946}]&quot;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1174</TotalTime>
  <Words>1491</Words>
  <Application>Microsoft Macintosh PowerPoint</Application>
  <PresentationFormat>Widescreen</PresentationFormat>
  <Paragraphs>279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-apple-system</vt:lpstr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COLA: Contextualized Commonsense Causal Reasoning from the Causal Inference Perspective</vt:lpstr>
      <vt:lpstr>1. Introduction</vt:lpstr>
      <vt:lpstr>2. Motivation </vt:lpstr>
      <vt:lpstr>3. Task Reformulation</vt:lpstr>
      <vt:lpstr>4. Framework: Potential Outcome Framework</vt:lpstr>
      <vt:lpstr>4. Framework: Average Treatment Effect</vt:lpstr>
      <vt:lpstr>4. Framework: Intervention</vt:lpstr>
      <vt:lpstr>4. Framework: Intervention</vt:lpstr>
      <vt:lpstr>4. Framework: Intervention</vt:lpstr>
      <vt:lpstr>4. Framework: Covariate</vt:lpstr>
      <vt:lpstr>4. Framework: Balancing Covariate</vt:lpstr>
      <vt:lpstr>4. Framework: Intervention Matching</vt:lpstr>
      <vt:lpstr>4. Framework: Intervention Matching</vt:lpstr>
      <vt:lpstr>4. Framework: ATE</vt:lpstr>
      <vt:lpstr>5. Experiments</vt:lpstr>
      <vt:lpstr>5. Experiments: Main Results</vt:lpstr>
      <vt:lpstr>PowerPoint Presentation</vt:lpstr>
      <vt:lpstr>5. Experiments: Hyperparameter Search</vt:lpstr>
      <vt:lpstr>5. Experiments: 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WANG Zhaowei</dc:creator>
  <cp:lastModifiedBy>WANG Zhaowei</cp:lastModifiedBy>
  <cp:revision>289</cp:revision>
  <cp:lastPrinted>2023-01-20T06:12:44Z</cp:lastPrinted>
  <dcterms:created xsi:type="dcterms:W3CDTF">2023-01-19T13:09:04Z</dcterms:created>
  <dcterms:modified xsi:type="dcterms:W3CDTF">2023-07-12T14:04:57Z</dcterms:modified>
</cp:coreProperties>
</file>