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kH1ce0Hcs/VRGHTIDoV+4Cth8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b64a4dc78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13b64a4dc78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a5e28d7a0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3a5e28d7a0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b64a4dc78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13b64a4dc78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b4f94ea02b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b4f94ea02b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b4f94ea02b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90bf8fa876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190bf8fa876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964001aaa9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1964001aaa9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b64a4dc7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13b64a4dc7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a5e28d7a0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13a5e28d7a0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64001aaa9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1964001aaa9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a5e28d7a0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13a5e28d7a0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964001aaa9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964001aaa9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3a5e28d7a0_0_1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3a5e28d7a0_0_8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13a5e28d7a0_0_8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9" name="Google Shape;49;g13a5e28d7a0_0_8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0" name="Google Shape;50;g13a5e28d7a0_0_8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g13a5e28d7a0_0_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a5e28d7a0_0_9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4" name="Google Shape;54;g13a5e28d7a0_0_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a5e28d7a0_0_9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g13a5e28d7a0_0_9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8" name="Google Shape;58;g13a5e28d7a0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3a5e28d7a0_0_103"/>
          <p:cNvSpPr txBox="1"/>
          <p:nvPr>
            <p:ph type="title"/>
          </p:nvPr>
        </p:nvSpPr>
        <p:spPr>
          <a:xfrm>
            <a:off x="145573" y="1087173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None/>
              <a:defRPr i="0" sz="3200" u="none" cap="none" strike="noStrike">
                <a:solidFill>
                  <a:srgbClr val="003366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g13a5e28d7a0_0_103"/>
          <p:cNvSpPr txBox="1"/>
          <p:nvPr>
            <p:ph idx="1" type="body"/>
          </p:nvPr>
        </p:nvSpPr>
        <p:spPr>
          <a:xfrm>
            <a:off x="425597" y="1660261"/>
            <a:ext cx="11340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 u="sng" cap="none" strike="noStrike">
                <a:solidFill>
                  <a:schemeClr val="dk1"/>
                </a:solidFill>
              </a:defRPr>
            </a:lvl1pPr>
            <a:lvl2pPr indent="-381000" lvl="1" marL="914400" marR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i="0" sz="2400" u="none" cap="none" strike="noStrike">
                <a:solidFill>
                  <a:schemeClr val="dk1"/>
                </a:solidFill>
              </a:defRPr>
            </a:lvl2pPr>
            <a:lvl3pPr indent="-355600" lvl="2" marL="1371600" marR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⮚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g13a5e28d7a0_0_103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g13a5e28d7a0_0_103"/>
          <p:cNvSpPr txBox="1"/>
          <p:nvPr>
            <p:ph idx="11" type="ftr"/>
          </p:nvPr>
        </p:nvSpPr>
        <p:spPr>
          <a:xfrm>
            <a:off x="25467" y="650769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3a5e28d7a0_0_6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2" name="Google Shape;22;g13a5e28d7a0_0_6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3" name="Google Shape;23;g13a5e28d7a0_0_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3a5e28d7a0_0_6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" name="Google Shape;26;g13a5e28d7a0_0_6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3a5e28d7a0_0_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9" name="Google Shape;29;g13a5e28d7a0_0_6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0" name="Google Shape;30;g13a5e28d7a0_0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3a5e28d7a0_0_7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13a5e28d7a0_0_7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g13a5e28d7a0_0_7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13a5e28d7a0_0_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a5e28d7a0_0_7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8" name="Google Shape;38;g13a5e28d7a0_0_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3a5e28d7a0_0_8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1" name="Google Shape;41;g13a5e28d7a0_0_8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g13a5e28d7a0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3a5e28d7a0_0_85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5" name="Google Shape;45;g13a5e28d7a0_0_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3a5e28d7a0_0_5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None/>
              <a:defRPr i="0" sz="3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3a5e28d7a0_0_5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Char char="●"/>
              <a:defRPr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○"/>
              <a:defRPr i="0" sz="1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■"/>
              <a:defRPr i="0" sz="1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●"/>
              <a:defRPr i="0" sz="1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○"/>
              <a:defRPr i="0" sz="1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■"/>
              <a:defRPr i="0" sz="1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●"/>
              <a:defRPr i="0" sz="1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○"/>
              <a:defRPr i="0" sz="1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■"/>
              <a:defRPr i="0" sz="1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g13a5e28d7a0_0_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idx="4294967295" type="ctrTitle"/>
          </p:nvPr>
        </p:nvSpPr>
        <p:spPr>
          <a:xfrm>
            <a:off x="1301100" y="1390050"/>
            <a:ext cx="9589800" cy="1146600"/>
          </a:xfrm>
          <a:prstGeom prst="rect">
            <a:avLst/>
          </a:prstGeom>
          <a:noFill/>
          <a:ln>
            <a:noFill/>
          </a:ln>
          <a:effectLst>
            <a:outerShdw blurRad="390826" rotWithShape="0" algn="t" dir="5400000" dist="635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Poppins Medium"/>
              <a:buNone/>
            </a:pPr>
            <a:r>
              <a:rPr i="1" lang="en-US" sz="3200"/>
              <a:t>SubeventWriter</a:t>
            </a:r>
            <a:r>
              <a:rPr lang="en-US" sz="3200"/>
              <a:t>: Iterative Sub-event Sequence Generation with Coherence Controller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>
            <p:ph idx="4294967295" type="subTitle"/>
          </p:nvPr>
        </p:nvSpPr>
        <p:spPr>
          <a:xfrm>
            <a:off x="1524000" y="3913953"/>
            <a:ext cx="91440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i="0" lang="en-US" sz="2400" u="none" cap="none" strike="noStrike">
                <a:solidFill>
                  <a:schemeClr val="dk2"/>
                </a:solidFill>
              </a:rPr>
              <a:t>Zhaowei Wang</a:t>
            </a:r>
            <a:r>
              <a:rPr lang="en-US"/>
              <a:t>, Hongming Zhang, Tianqing Fang, Yangqiu Song, Ginny Y. Wong &amp; Simon See</a:t>
            </a:r>
            <a:endParaRPr i="0" sz="2400" u="none" cap="none" strike="noStrike">
              <a:solidFill>
                <a:schemeClr val="dk2"/>
              </a:solidFill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8288425" y="5614725"/>
            <a:ext cx="18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"/>
          <p:cNvGrpSpPr/>
          <p:nvPr/>
        </p:nvGrpSpPr>
        <p:grpSpPr>
          <a:xfrm>
            <a:off x="1343602" y="5200400"/>
            <a:ext cx="9504796" cy="1017225"/>
            <a:chOff x="1157325" y="5200400"/>
            <a:chExt cx="9504796" cy="1017225"/>
          </a:xfrm>
        </p:grpSpPr>
        <p:pic>
          <p:nvPicPr>
            <p:cNvPr id="69" name="Google Shape;69;p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57325" y="5200400"/>
              <a:ext cx="3174950" cy="101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42925" y="5203325"/>
              <a:ext cx="2919196" cy="1011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82950" y="5203325"/>
              <a:ext cx="2709304" cy="1011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b64a4dc78_0_32"/>
          <p:cNvSpPr txBox="1"/>
          <p:nvPr>
            <p:ph type="title"/>
          </p:nvPr>
        </p:nvSpPr>
        <p:spPr>
          <a:xfrm>
            <a:off x="412198" y="1121798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Poppins Medium"/>
              <a:buNone/>
            </a:pPr>
            <a:r>
              <a:rPr lang="en-US"/>
              <a:t>Ablation</a:t>
            </a:r>
            <a:r>
              <a:rPr lang="en-US"/>
              <a:t> Study</a:t>
            </a:r>
            <a:endParaRPr/>
          </a:p>
        </p:txBody>
      </p:sp>
      <p:sp>
        <p:nvSpPr>
          <p:cNvPr id="148" name="Google Shape;148;g13b64a4dc78_0_32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9" name="Google Shape;149;g13b64a4dc78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50" y="2262100"/>
            <a:ext cx="5962675" cy="292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3b64a4dc78_0_32"/>
          <p:cNvSpPr txBox="1"/>
          <p:nvPr/>
        </p:nvSpPr>
        <p:spPr>
          <a:xfrm>
            <a:off x="799750" y="5189025"/>
            <a:ext cx="5365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latin typeface="Times New Roman"/>
                <a:ea typeface="Times New Roman"/>
                <a:cs typeface="Times New Roman"/>
                <a:sym typeface="Times New Roman"/>
              </a:rPr>
              <a:t>CoCo</a:t>
            </a: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 for "Coherence Controller"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latin typeface="Times New Roman"/>
                <a:ea typeface="Times New Roman"/>
                <a:cs typeface="Times New Roman"/>
                <a:sym typeface="Times New Roman"/>
              </a:rPr>
              <a:t>ITER</a:t>
            </a: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 for "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Iterative Event-level Decoding</a:t>
            </a: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g13b64a4dc78_0_32"/>
          <p:cNvSpPr txBox="1"/>
          <p:nvPr/>
        </p:nvSpPr>
        <p:spPr>
          <a:xfrm>
            <a:off x="6857975" y="2925150"/>
            <a:ext cx="4671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g13b64a4dc78_0_32"/>
          <p:cNvSpPr/>
          <p:nvPr/>
        </p:nvSpPr>
        <p:spPr>
          <a:xfrm>
            <a:off x="7677425" y="2872663"/>
            <a:ext cx="3033000" cy="1705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CoCo cannot stay alone (i.e., </a:t>
            </a:r>
            <a:r>
              <a:rPr b="1"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"w/o ITER"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g13b64a4dc78_0_32"/>
          <p:cNvSpPr txBox="1"/>
          <p:nvPr/>
        </p:nvSpPr>
        <p:spPr>
          <a:xfrm>
            <a:off x="7693925" y="5189025"/>
            <a:ext cx="300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models in appendix D.1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13a5e28d7a0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475" y="1368873"/>
            <a:ext cx="10163441" cy="485840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3a5e28d7a0_0_32"/>
          <p:cNvSpPr txBox="1"/>
          <p:nvPr>
            <p:ph type="title"/>
          </p:nvPr>
        </p:nvSpPr>
        <p:spPr>
          <a:xfrm>
            <a:off x="412198" y="1121798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Poppins Medium"/>
              <a:buNone/>
            </a:pPr>
            <a:r>
              <a:rPr lang="en-US"/>
              <a:t>Zero-shot transfer learning</a:t>
            </a:r>
            <a:endParaRPr/>
          </a:p>
        </p:txBody>
      </p:sp>
      <p:sp>
        <p:nvSpPr>
          <p:cNvPr id="160" name="Google Shape;160;g13a5e28d7a0_0_32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g13a5e28d7a0_0_32"/>
          <p:cNvSpPr txBox="1"/>
          <p:nvPr/>
        </p:nvSpPr>
        <p:spPr>
          <a:xfrm>
            <a:off x="926475" y="6313750"/>
            <a:ext cx="713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Datasets: SMILE</a:t>
            </a:r>
            <a:r>
              <a:rPr baseline="30000" lang="en-US" sz="2000">
                <a:latin typeface="Times New Roman"/>
                <a:ea typeface="Times New Roman"/>
                <a:cs typeface="Times New Roman"/>
                <a:sym typeface="Times New Roman"/>
              </a:rPr>
              <a:t>[7]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and DeScript</a:t>
            </a:r>
            <a:r>
              <a:rPr baseline="30000" lang="en-US" sz="2000">
                <a:latin typeface="Times New Roman"/>
                <a:ea typeface="Times New Roman"/>
                <a:cs typeface="Times New Roman"/>
                <a:sym typeface="Times New Roman"/>
              </a:rPr>
              <a:t>[8]</a:t>
            </a:r>
            <a:endParaRPr baseline="30000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b64a4dc78_0_43"/>
          <p:cNvSpPr txBox="1"/>
          <p:nvPr>
            <p:ph type="title"/>
          </p:nvPr>
        </p:nvSpPr>
        <p:spPr>
          <a:xfrm>
            <a:off x="412198" y="1121798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Poppins Medium"/>
              <a:buNone/>
            </a:pPr>
            <a:r>
              <a:rPr lang="en-US"/>
              <a:t>Few-shot experiments &amp; Human evaluation</a:t>
            </a:r>
            <a:endParaRPr/>
          </a:p>
        </p:txBody>
      </p:sp>
      <p:sp>
        <p:nvSpPr>
          <p:cNvPr id="167" name="Google Shape;167;g13b64a4dc78_0_43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g13b64a4dc78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00" y="2535200"/>
            <a:ext cx="5766974" cy="263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3b64a4dc78_0_43"/>
          <p:cNvSpPr txBox="1"/>
          <p:nvPr/>
        </p:nvSpPr>
        <p:spPr>
          <a:xfrm>
            <a:off x="1352238" y="5337300"/>
            <a:ext cx="4206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Few-show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Other models in Appendix D.2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g13b64a4dc78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9350" y="2661900"/>
            <a:ext cx="5089574" cy="238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3b64a4dc78_0_43"/>
          <p:cNvSpPr txBox="1"/>
          <p:nvPr/>
        </p:nvSpPr>
        <p:spPr>
          <a:xfrm>
            <a:off x="6960988" y="5514300"/>
            <a:ext cx="4206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Human Evaluation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b4f94ea02b_0_3"/>
          <p:cNvSpPr txBox="1"/>
          <p:nvPr>
            <p:ph idx="1" type="body"/>
          </p:nvPr>
        </p:nvSpPr>
        <p:spPr>
          <a:xfrm>
            <a:off x="425550" y="1746752"/>
            <a:ext cx="11340900" cy="336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none">
                <a:highlight>
                  <a:schemeClr val="lt1"/>
                </a:highlight>
              </a:rPr>
              <a:t>[1</a:t>
            </a:r>
            <a:r>
              <a:rPr lang="en-US" sz="1400" u="none">
                <a:highlight>
                  <a:schemeClr val="lt1"/>
                </a:highlight>
              </a:rPr>
              <a:t>]</a:t>
            </a:r>
            <a:r>
              <a:rPr lang="en-US" sz="1400" u="none">
                <a:highlight>
                  <a:schemeClr val="lt1"/>
                </a:highlight>
              </a:rPr>
              <a:t> Craig, Edward, ed. Routledge encyclopedia of philosophy: Index. Vol. 8. Taylor &amp; Francis, 1998.</a:t>
            </a:r>
            <a:endParaRPr sz="1400" u="none">
              <a:highlight>
                <a:schemeClr val="lt1"/>
              </a:highlight>
            </a:endParaRPr>
          </a:p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none">
                <a:highlight>
                  <a:schemeClr val="lt1"/>
                </a:highlight>
              </a:rPr>
              <a:t>[2] Schank, Roger C., and Robert P. Abelson. "Scripts, plans, goals, and understanding: an inquiry into human knowledge structures." (1977): 256-pages.</a:t>
            </a:r>
            <a:endParaRPr sz="1400" u="none">
              <a:highlight>
                <a:schemeClr val="lt1"/>
              </a:highlight>
            </a:endParaRPr>
          </a:p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>
                <a:highlight>
                  <a:schemeClr val="lt1"/>
                </a:highlight>
              </a:rPr>
              <a:t>[3] Mourelatos, Alexander P. D. “Events, Processes, and States.” Linguistics and Philosophy 2, no. 3 (1978): 415–34. http://www.jstor.org/stable/25000995.</a:t>
            </a:r>
            <a:endParaRPr sz="1400" u="none">
              <a:highlight>
                <a:schemeClr val="lt1"/>
              </a:highlight>
            </a:endParaRPr>
          </a:p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>
                <a:highlight>
                  <a:schemeClr val="lt1"/>
                </a:highlight>
              </a:rPr>
              <a:t>[4] Chambers, Nathanael, and Dan Jurafsky. "Unsupervised learning of narrative event chains." In Proceedings of ACL-08: HLT, pp. 789-797. 2008.</a:t>
            </a:r>
            <a:endParaRPr sz="1400" u="none">
              <a:highlight>
                <a:schemeClr val="lt1"/>
              </a:highlight>
            </a:endParaRPr>
          </a:p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>
                <a:highlight>
                  <a:schemeClr val="lt1"/>
                </a:highlight>
              </a:rPr>
              <a:t>[5] Z</a:t>
            </a:r>
            <a:r>
              <a:rPr lang="en-US" sz="1400" u="none">
                <a:highlight>
                  <a:schemeClr val="lt1"/>
                </a:highlight>
              </a:rPr>
              <a:t>hang, Hongming, Muhao Chen, Haoyu Wang, Yangqiu Song, and Dan Roth. "Analogous Process Structure Induction for Sub-event Sequence Prediction." In Proceedings of the 2020 Conference on Empirical Methods in Natural Language Processing (EMNLP), pp. 1541-1550. 2020.</a:t>
            </a:r>
            <a:endParaRPr sz="1400" u="none">
              <a:highlight>
                <a:schemeClr val="lt1"/>
              </a:highlight>
            </a:endParaRPr>
          </a:p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>
                <a:highlight>
                  <a:schemeClr val="lt1"/>
                </a:highlight>
              </a:rPr>
              <a:t>[6] Van Dijk, Teun A. "The semantics and pragmatics of functional coherence in discourse." </a:t>
            </a:r>
            <a:r>
              <a:rPr i="1" lang="en-US" sz="1400" u="none">
                <a:highlight>
                  <a:schemeClr val="lt1"/>
                </a:highlight>
              </a:rPr>
              <a:t>Speech act theory: Ten years later</a:t>
            </a:r>
            <a:r>
              <a:rPr lang="en-US" sz="1400" u="none">
                <a:highlight>
                  <a:schemeClr val="lt1"/>
                </a:highlight>
              </a:rPr>
              <a:t> (1980): 49-65.</a:t>
            </a:r>
            <a:endParaRPr sz="1400" u="none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>
                <a:highlight>
                  <a:schemeClr val="lt1"/>
                </a:highlight>
              </a:rPr>
              <a:t>[7] Regneri, Michaela, Alexander Koller, and Manfred Pinkal. "Learning script knowledge with web experiments." In </a:t>
            </a:r>
            <a:r>
              <a:rPr i="1" lang="en-US" sz="1400" u="none">
                <a:highlight>
                  <a:schemeClr val="lt1"/>
                </a:highlight>
              </a:rPr>
              <a:t>Proceedings of the 48th Annual Meeting of the Association for Computational Linguistics</a:t>
            </a:r>
            <a:r>
              <a:rPr lang="en-US" sz="1400" u="none">
                <a:highlight>
                  <a:schemeClr val="lt1"/>
                </a:highlight>
              </a:rPr>
              <a:t>, pp. 979-988. 2010.</a:t>
            </a:r>
            <a:endParaRPr sz="1400" u="none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>
                <a:highlight>
                  <a:schemeClr val="lt1"/>
                </a:highlight>
              </a:rPr>
              <a:t>[8] Wanzare, Lilian DA, Alessandra Zarcone, Stefan Thater, and Manfred Pinkal. "A crowdsourced database of event sequence descriptions for the acquisition of high-quality script knowledge." In </a:t>
            </a:r>
            <a:r>
              <a:rPr i="1" lang="en-US" sz="1400" u="none">
                <a:highlight>
                  <a:schemeClr val="lt1"/>
                </a:highlight>
              </a:rPr>
              <a:t>Proceedings of the Tenth International Conference on Language Resources and Evaluation (LREC'16)</a:t>
            </a:r>
            <a:r>
              <a:rPr lang="en-US" sz="1400" u="none">
                <a:highlight>
                  <a:schemeClr val="lt1"/>
                </a:highlight>
              </a:rPr>
              <a:t>, pp. 3494-3501. 2016.</a:t>
            </a:r>
            <a:endParaRPr sz="1400" u="none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u="none">
              <a:highlight>
                <a:schemeClr val="lt1"/>
              </a:highlight>
            </a:endParaRPr>
          </a:p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u="none">
              <a:highlight>
                <a:schemeClr val="lt1"/>
              </a:highlight>
            </a:endParaRPr>
          </a:p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 u="none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highlight>
                <a:schemeClr val="lt1"/>
              </a:highlight>
            </a:endParaRPr>
          </a:p>
        </p:txBody>
      </p:sp>
      <p:sp>
        <p:nvSpPr>
          <p:cNvPr id="178" name="Google Shape;178;g1b4f94ea02b_0_3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/>
          <p:nvPr/>
        </p:nvSpPr>
        <p:spPr>
          <a:xfrm>
            <a:off x="457675" y="3504175"/>
            <a:ext cx="4241100" cy="203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How to make a chocolate cake: Step 1: Mix the dry ingredients. Step 2: Pour batter into cake pans. Step 3: Add the coffee and milk. Step 4: Bake the cake.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2"/>
          <p:cNvSpPr txBox="1"/>
          <p:nvPr>
            <p:ph type="title"/>
          </p:nvPr>
        </p:nvSpPr>
        <p:spPr>
          <a:xfrm>
            <a:off x="412198" y="1121798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Poppins Medium"/>
              <a:buNone/>
            </a:pPr>
            <a:r>
              <a:rPr lang="en-US"/>
              <a:t>Understanding </a:t>
            </a:r>
            <a:r>
              <a:rPr lang="en-US"/>
              <a:t>Process</a:t>
            </a:r>
            <a:endParaRPr/>
          </a:p>
        </p:txBody>
      </p:sp>
      <p:sp>
        <p:nvSpPr>
          <p:cNvPr id="78" name="Google Shape;78;p2"/>
          <p:cNvSpPr txBox="1"/>
          <p:nvPr>
            <p:ph idx="12" type="sldNum"/>
          </p:nvPr>
        </p:nvSpPr>
        <p:spPr>
          <a:xfrm>
            <a:off x="9268800" y="280313"/>
            <a:ext cx="24216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412200" y="2030175"/>
            <a:ext cx="10515600" cy="115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r>
              <a:rPr b="1" baseline="30000"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r>
              <a:rPr b="1"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Definition: a complex event constituted by a sequence of sub-events. 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Also called script</a:t>
            </a:r>
            <a:r>
              <a:rPr baseline="30000"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[2]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activity</a:t>
            </a:r>
            <a:r>
              <a:rPr baseline="30000"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[3]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6286625" y="3504175"/>
            <a:ext cx="4241100" cy="203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ctions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mix, add, pour, bake.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Abjects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dry ingredients, batter, cake pans, coffee, milk, cake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Coherence!</a:t>
            </a:r>
            <a:endParaRPr b="1" sz="23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0bf8fa876_0_15"/>
          <p:cNvSpPr/>
          <p:nvPr/>
        </p:nvSpPr>
        <p:spPr>
          <a:xfrm>
            <a:off x="8447100" y="4210350"/>
            <a:ext cx="3503700" cy="179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How to make a chocolate cake?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(Mix, ingredients.)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(Add, coffee and milk)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g190bf8fa876_0_15"/>
          <p:cNvSpPr txBox="1"/>
          <p:nvPr>
            <p:ph type="title"/>
          </p:nvPr>
        </p:nvSpPr>
        <p:spPr>
          <a:xfrm>
            <a:off x="412198" y="1121798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Poppins Medium"/>
              <a:buNone/>
            </a:pPr>
            <a:r>
              <a:rPr lang="en-US"/>
              <a:t>Related Work</a:t>
            </a:r>
            <a:endParaRPr/>
          </a:p>
        </p:txBody>
      </p:sp>
      <p:sp>
        <p:nvSpPr>
          <p:cNvPr id="87" name="Google Shape;87;g190bf8fa876_0_15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g190bf8fa876_0_15"/>
          <p:cNvSpPr txBox="1"/>
          <p:nvPr/>
        </p:nvSpPr>
        <p:spPr>
          <a:xfrm>
            <a:off x="412200" y="2030175"/>
            <a:ext cx="10515600" cy="1508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narrative cloze tasks</a:t>
            </a:r>
            <a:r>
              <a:rPr b="1" baseline="30000"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[4]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given previous events, select what will happen next from a set of candidates. 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emphasize on semantic similarity and relatedness between target events and context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g190bf8fa876_0_15"/>
          <p:cNvSpPr txBox="1"/>
          <p:nvPr/>
        </p:nvSpPr>
        <p:spPr>
          <a:xfrm>
            <a:off x="412200" y="3873950"/>
            <a:ext cx="8034900" cy="195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process induction</a:t>
            </a:r>
            <a:r>
              <a:rPr b="1" baseline="30000"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[5]</a:t>
            </a:r>
            <a:r>
              <a:rPr b="1"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generate a sequence of structured </a:t>
            </a: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sub-events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 given process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1"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structured events</a:t>
            </a: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-&gt; missing information &amp; not coherent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focusing on conceptualization and instantiation, not coherence.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964001aaa9_0_2"/>
          <p:cNvSpPr txBox="1"/>
          <p:nvPr>
            <p:ph type="title"/>
          </p:nvPr>
        </p:nvSpPr>
        <p:spPr>
          <a:xfrm>
            <a:off x="412198" y="972398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Poppins Medium"/>
              <a:buNone/>
            </a:pPr>
            <a:r>
              <a:rPr lang="en-US"/>
              <a:t>Emphasizing coherence </a:t>
            </a:r>
            <a:endParaRPr/>
          </a:p>
        </p:txBody>
      </p:sp>
      <p:sp>
        <p:nvSpPr>
          <p:cNvPr id="95" name="Google Shape;95;g1964001aaa9_0_2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g1964001aaa9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450" y="1545400"/>
            <a:ext cx="5042136" cy="47086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964001aaa9_0_2"/>
          <p:cNvSpPr txBox="1"/>
          <p:nvPr/>
        </p:nvSpPr>
        <p:spPr>
          <a:xfrm>
            <a:off x="681575" y="3474000"/>
            <a:ext cx="4863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motivation is about coherence among events when generating them.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g1964001aaa9_0_2"/>
          <p:cNvSpPr txBox="1"/>
          <p:nvPr/>
        </p:nvSpPr>
        <p:spPr>
          <a:xfrm>
            <a:off x="507275" y="1817000"/>
            <a:ext cx="5212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1" lang="en-US" sz="2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iven a process, c</a:t>
            </a:r>
            <a:r>
              <a:rPr b="1" lang="en-US" sz="2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 language models generate right steps in </a:t>
            </a:r>
            <a:r>
              <a:rPr b="1" lang="en-US" sz="26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textual form</a:t>
            </a:r>
            <a:r>
              <a:rPr b="1" lang="en-US" sz="2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b64a4dc78_0_13"/>
          <p:cNvSpPr txBox="1"/>
          <p:nvPr>
            <p:ph type="title"/>
          </p:nvPr>
        </p:nvSpPr>
        <p:spPr>
          <a:xfrm>
            <a:off x="418873" y="565023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Poppins Medium"/>
              <a:buNone/>
            </a:pPr>
            <a:r>
              <a:rPr lang="en-US"/>
              <a:t>Model structure</a:t>
            </a:r>
            <a:endParaRPr/>
          </a:p>
        </p:txBody>
      </p:sp>
      <p:sp>
        <p:nvSpPr>
          <p:cNvPr id="104" name="Google Shape;104;g13b64a4dc78_0_13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g13b64a4dc78_0_13"/>
          <p:cNvSpPr txBox="1"/>
          <p:nvPr/>
        </p:nvSpPr>
        <p:spPr>
          <a:xfrm>
            <a:off x="252850" y="5256025"/>
            <a:ext cx="926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Iterative Event-level Decoding: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 Seq2Seq Language Model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generate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steps one by one.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g13b64a4dc78_0_13"/>
          <p:cNvSpPr txBox="1"/>
          <p:nvPr/>
        </p:nvSpPr>
        <p:spPr>
          <a:xfrm>
            <a:off x="252850" y="5894225"/>
            <a:ext cx="926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Coherence Controller</a:t>
            </a:r>
            <a:r>
              <a:rPr b="1" lang="en-US" sz="18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 masked language model generates coherence scores.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g13b64a4dc78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0423"/>
            <a:ext cx="11887201" cy="3691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a5e28d7a0_0_12"/>
          <p:cNvSpPr/>
          <p:nvPr/>
        </p:nvSpPr>
        <p:spPr>
          <a:xfrm>
            <a:off x="3313750" y="3789350"/>
            <a:ext cx="5568000" cy="20100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Training: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-&gt; Step1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+ Step1 -&gt; Step2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+ Step1 + Step2 -&gt; Step3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+ Step1 + Step2 + Step3 -&gt; NULL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g13a5e28d7a0_0_12"/>
          <p:cNvSpPr txBox="1"/>
          <p:nvPr>
            <p:ph type="title"/>
          </p:nvPr>
        </p:nvSpPr>
        <p:spPr>
          <a:xfrm>
            <a:off x="412198" y="1121798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Iterative Event-level Decoding</a:t>
            </a:r>
            <a:endParaRPr/>
          </a:p>
        </p:txBody>
      </p:sp>
      <p:sp>
        <p:nvSpPr>
          <p:cNvPr id="114" name="Google Shape;114;g13a5e28d7a0_0_12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g13a5e28d7a0_0_12"/>
          <p:cNvSpPr txBox="1"/>
          <p:nvPr/>
        </p:nvSpPr>
        <p:spPr>
          <a:xfrm>
            <a:off x="2184900" y="1969600"/>
            <a:ext cx="7822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We fine-tuned the Seq2Seq LM to generate one step a time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e.g., BART and T5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64001aaa9_0_22"/>
          <p:cNvSpPr txBox="1"/>
          <p:nvPr>
            <p:ph type="title"/>
          </p:nvPr>
        </p:nvSpPr>
        <p:spPr>
          <a:xfrm>
            <a:off x="412198" y="1121798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Poppins Medium"/>
              <a:buNone/>
            </a:pPr>
            <a:r>
              <a:rPr lang="en-US"/>
              <a:t>Coherence Controller</a:t>
            </a:r>
            <a:endParaRPr/>
          </a:p>
        </p:txBody>
      </p:sp>
      <p:sp>
        <p:nvSpPr>
          <p:cNvPr id="121" name="Google Shape;121;g1964001aaa9_0_22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g1964001aaa9_0_22"/>
          <p:cNvSpPr txBox="1"/>
          <p:nvPr/>
        </p:nvSpPr>
        <p:spPr>
          <a:xfrm>
            <a:off x="496725" y="1860975"/>
            <a:ext cx="98517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Local Coherence: 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logical relation between two adjacent sub-events</a:t>
            </a:r>
            <a:r>
              <a:rPr baseline="30000"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[6]</a:t>
            </a:r>
            <a:endParaRPr baseline="30000"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Global Coherence: 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theme among all sub-events</a:t>
            </a:r>
            <a:r>
              <a:rPr baseline="30000"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[6]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1964001aaa9_0_22"/>
          <p:cNvSpPr txBox="1"/>
          <p:nvPr/>
        </p:nvSpPr>
        <p:spPr>
          <a:xfrm>
            <a:off x="412200" y="4194350"/>
            <a:ext cx="110466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latin typeface="Times New Roman"/>
                <a:ea typeface="Times New Roman"/>
                <a:cs typeface="Times New Roman"/>
                <a:sym typeface="Times New Roman"/>
              </a:rPr>
              <a:t>Ground Truth (positive)</a:t>
            </a:r>
            <a:r>
              <a:rPr b="1" lang="en-US" sz="2300" u="sng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Proces</a:t>
            </a: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s,</a:t>
            </a: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 Step1, Step2, Step3.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Local coherence (negative):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Process, Step1, Step2, Step1, Step3.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Global coherence (negative):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Process, Step1, Step2, StepX (from another process), Step3.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Loss: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cross-entropy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4" name="Google Shape;124;g1964001aaa9_0_22"/>
          <p:cNvSpPr txBox="1"/>
          <p:nvPr/>
        </p:nvSpPr>
        <p:spPr>
          <a:xfrm>
            <a:off x="496725" y="3027663"/>
            <a:ext cx="81483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lang="en-US" sz="2300" u="sng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inary classification:</a:t>
            </a:r>
            <a:endParaRPr b="1" sz="2300" u="sng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coherent sub-event sequences </a:t>
            </a:r>
            <a:r>
              <a:rPr b="1"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v.s.</a:t>
            </a: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incoherent </a:t>
            </a: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sub-event</a:t>
            </a: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sequences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a5e28d7a0_0_22"/>
          <p:cNvSpPr txBox="1"/>
          <p:nvPr>
            <p:ph type="title"/>
          </p:nvPr>
        </p:nvSpPr>
        <p:spPr>
          <a:xfrm>
            <a:off x="412198" y="1121798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Poppins Medium"/>
              <a:buNone/>
            </a:pPr>
            <a:r>
              <a:rPr lang="en-US"/>
              <a:t>Baseline</a:t>
            </a:r>
            <a:endParaRPr/>
          </a:p>
        </p:txBody>
      </p:sp>
      <p:sp>
        <p:nvSpPr>
          <p:cNvPr id="130" name="Google Shape;130;g13a5e28d7a0_0_22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g13a5e28d7a0_0_22"/>
          <p:cNvSpPr txBox="1"/>
          <p:nvPr/>
        </p:nvSpPr>
        <p:spPr>
          <a:xfrm>
            <a:off x="960000" y="1752350"/>
            <a:ext cx="9420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All-at-once Seq2Seq</a:t>
            </a:r>
            <a:r>
              <a:rPr lang="en-US" sz="24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Seq2Seq language models are fine-tuned to predict all sub-</a:t>
            </a: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vents at once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g13a5e28d7a0_0_22"/>
          <p:cNvSpPr txBox="1"/>
          <p:nvPr/>
        </p:nvSpPr>
        <p:spPr>
          <a:xfrm>
            <a:off x="960000" y="3085175"/>
            <a:ext cx="9420000" cy="1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Top-one Similar Sequence</a:t>
            </a:r>
            <a:r>
              <a:rPr lang="en-US" sz="23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300" u="sng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baseline finds the most similar process in the training data, for each unseen process in the validation or testing set,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13a5e28d7a0_0_22"/>
          <p:cNvSpPr txBox="1"/>
          <p:nvPr/>
        </p:nvSpPr>
        <p:spPr>
          <a:xfrm>
            <a:off x="960000" y="4792100"/>
            <a:ext cx="9420000" cy="1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Zero-shot Large LM</a:t>
            </a:r>
            <a:r>
              <a:rPr lang="en-US" sz="23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300" u="sng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zore-shot performance of large language models, such as T5-11b and GPT-J (6b)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964001aaa9_0_37"/>
          <p:cNvSpPr txBox="1"/>
          <p:nvPr>
            <p:ph type="title"/>
          </p:nvPr>
        </p:nvSpPr>
        <p:spPr>
          <a:xfrm>
            <a:off x="412198" y="1121798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Poppins Medium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39" name="Google Shape;139;g1964001aaa9_0_37"/>
          <p:cNvSpPr txBox="1"/>
          <p:nvPr>
            <p:ph idx="12" type="sldNum"/>
          </p:nvPr>
        </p:nvSpPr>
        <p:spPr>
          <a:xfrm>
            <a:off x="9268800" y="280313"/>
            <a:ext cx="242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0" name="Google Shape;140;g1964001aaa9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288" y="1854700"/>
            <a:ext cx="7688024" cy="434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964001aaa9_0_37"/>
          <p:cNvSpPr/>
          <p:nvPr/>
        </p:nvSpPr>
        <p:spPr>
          <a:xfrm>
            <a:off x="661150" y="2777088"/>
            <a:ext cx="2421600" cy="1303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83k processes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WikiHow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g1964001aaa9_0_37"/>
          <p:cNvSpPr/>
          <p:nvPr/>
        </p:nvSpPr>
        <p:spPr>
          <a:xfrm>
            <a:off x="661150" y="4513038"/>
            <a:ext cx="2421600" cy="130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Seq2Seq Models: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BART-base/large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T5-base/large/3b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2021-11-20T13:34:24Z</dcterms:created>
  <dc:creator>LI, Xianbin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1033-3.9.3.6359</vt:lpwstr>
  </property>
</Properties>
</file>