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79" r:id="rId3"/>
    <p:sldId id="280" r:id="rId4"/>
    <p:sldId id="282" r:id="rId5"/>
    <p:sldId id="289" r:id="rId6"/>
    <p:sldId id="290" r:id="rId7"/>
    <p:sldId id="291" r:id="rId8"/>
    <p:sldId id="292" r:id="rId9"/>
    <p:sldId id="281" r:id="rId10"/>
    <p:sldId id="293" r:id="rId11"/>
    <p:sldId id="294" r:id="rId12"/>
    <p:sldId id="299" r:id="rId13"/>
    <p:sldId id="295" r:id="rId14"/>
    <p:sldId id="300" r:id="rId15"/>
    <p:sldId id="296" r:id="rId16"/>
    <p:sldId id="297" r:id="rId17"/>
    <p:sldId id="298" r:id="rId18"/>
    <p:sldId id="308" r:id="rId19"/>
    <p:sldId id="285" r:id="rId20"/>
    <p:sldId id="302" r:id="rId21"/>
    <p:sldId id="288" r:id="rId22"/>
    <p:sldId id="303" r:id="rId23"/>
    <p:sldId id="304" r:id="rId24"/>
    <p:sldId id="286" r:id="rId25"/>
    <p:sldId id="305" r:id="rId26"/>
    <p:sldId id="306" r:id="rId27"/>
    <p:sldId id="307" r:id="rId28"/>
    <p:sldId id="309" r:id="rId29"/>
    <p:sldId id="28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/>
    <p:restoredTop sz="94658"/>
  </p:normalViewPr>
  <p:slideViewPr>
    <p:cSldViewPr snapToGrid="0">
      <p:cViewPr varScale="1">
        <p:scale>
          <a:sx n="120" d="100"/>
          <a:sy n="120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8488C-74C6-A44B-9732-22594BA94289}" type="datetimeFigureOut">
              <a:rPr lang="en-US" smtClean="0"/>
              <a:t>6/7/25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2F270-0DCE-4247-8608-0C4C20FE8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92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71EDA9C9-FF1D-5D51-2499-E8BD39C3B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261A595E-358B-925B-C60C-FFCF7C86C5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28D44CCF-F643-FE83-43AD-1048C463CA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4B18304A-5EA7-2B98-C0AC-8DCB092AC75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8691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62EB794B-0542-52CF-C285-580346F73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38BB08AF-F8A4-74CD-F9B1-8B70AE6B80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6ADE7482-CE40-DA26-7892-44E05D8922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25578285-3A3A-5DA6-6980-20B47015172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236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1D31CCBF-0575-3B97-4842-50AB15479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D9019004-6F8E-5D8B-8B11-9D803D9C6A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5EEF5E03-8913-8F30-FD9E-452EBD65D0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0EF0D1DC-D881-1BF7-0168-5BF280741DE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5453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3E691FD5-2ACF-1FD2-88D3-20E9D53BD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A91CC416-88FD-DEF1-C620-145C9F42F2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AD1EE855-6369-7705-2BAF-F03331C59C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79948ABA-05CC-EFD2-8488-4C0934C23C9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3816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5D6510A5-6CF9-F2FA-126A-4B25CD3D6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CBFCACE0-FD32-750E-C03D-C1EF41183C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ECB5F152-E4C0-BDA2-4BBB-A3CF3D1EAC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4B2A598A-2342-D11B-1D2D-75BC6A27BE5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588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6049558E-588D-3B03-7F03-52EF46069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0987DFF9-CFF3-F130-DE42-7F0C2379CD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1184297D-AEC0-6603-5DCC-1B61B319D5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1B46DA0E-ADAF-B465-F4F1-8812CDA26DA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893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81ACF51B-3298-30F3-484B-DE536F906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EC03009D-DCD8-0C2E-600F-FD214418C5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647C9605-D902-6AE8-A729-1EBE40DD89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1A3933DC-6A62-BFC0-B9DD-74A353637CD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5255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0A2EBBAD-715C-0D39-A539-B7636723D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5935B75D-2C82-FD1C-FAB5-911283F8B1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D365DD08-357C-327B-619D-7A54736ED6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A66A0185-8F7D-5E89-52C2-DBBEFD089FB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4118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4AF45FE7-7375-F90F-35EC-75556305E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ADBE0384-B450-E066-3B20-6CFC3D4A98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8A4DF7B3-4833-2D1F-2829-AA26CDC6A9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EE963208-A2A2-99E7-F302-42ADD720F9C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8281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4746B469-870D-793A-43A0-36E477071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173137CE-C5D6-ABA5-D955-73C4629288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0680B1CA-A350-905F-A9F6-0A92BFD4A7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34F279DA-CBB0-4F2B-D333-F35B9FFBFD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6750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53D8935E-3986-7B42-18DA-86D4A472B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CAA4969D-4160-4876-0779-111AA3235D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5CBBA38F-9D86-54F6-4C07-8C394B0341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D31E79B6-E58A-D95B-3AC4-4425A41489D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88318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491D6B29-BA31-59AD-0DBE-C91509EE5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48BCF258-EB0C-EA81-A207-A33ADB1277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BD5BD7DA-8CE2-07C3-B2A6-8FA0BE54E7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88016BE8-E5DC-B5A5-16A9-53EC3B5C5D3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1037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14827482-C12B-203D-B7FC-AE2344360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4504E962-3331-1C30-0295-F069008FB7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D880ED0B-38D7-780E-F4FE-304B6DE89A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346109C5-E7F9-9ECD-D7D7-3DC3109B0AD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67515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4815BDD2-3311-BB5D-2963-B32F04243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8CB10A00-9B4F-A084-7B68-07940122D7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CBD9F142-5BE9-20E9-6A4C-2253A505EC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99CBEDB5-7AFE-7E0F-4893-F51EAF233D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88389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1956BD9B-A070-B536-E01F-84827B55D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F5086A3C-EA96-0046-1F56-6B509F683B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7C1855A9-9678-F94E-B1B3-0CD1EBFCF0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42193702-FC26-7849-A8D1-67978FA7C85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465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C7C76A29-7AB1-EC9B-4F22-922C6CBC6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408638A1-F088-F544-B235-F7702E7119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B903AAAD-ED93-21CF-B5CF-578332BB53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3756FCF6-3BA4-7333-976C-23D94A5D80F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10501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14BF151D-2E97-D399-8BBA-4C25DDEDB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5B9D3707-B639-7727-B6AD-0BA8995746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6D0B0671-AD8E-DD47-BA54-BA03EAFE15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E5CE7FF5-AD4A-3C17-24E2-EC7CE93305B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72870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E995642B-3293-2F11-BBFA-D84DD56E7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362AFE5E-8DFE-A311-25E7-D5649FBFA2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2259B75C-F64F-282C-0246-985A7549DB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4E88B62F-11AC-8C23-D173-2D87C3A86FF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2966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6BAE92BA-6423-E752-7F65-2C38726D5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1CCFED75-7131-025C-84FA-0A1213E42C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4062C436-8E71-D86A-3D38-9CC474C138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56DF64FB-29A7-34FE-5AAB-378C811919E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98364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317F65EF-9D08-54D4-5AF6-60C7CDF27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FCDD8727-1174-BBBB-0A52-FE19AE0C12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D2251BC3-BA1A-B342-C163-4AA71EB116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8489B3D9-E068-6D6F-4148-CB75B4071FD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0420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1DC910FC-C172-8446-3990-541E3122E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AF67FF45-D206-BDEE-EE18-C940D6359C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CE1963BB-5FB4-CFCA-E095-8430CF30C4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DE2F512F-E9C0-4DD4-F79B-1556C8B1D56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017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3076958A-BC07-AE76-036B-1F03C607E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8E6B589E-C2EC-C948-9C80-ED50EEB831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ADA0BEEE-8592-D6B0-6AE5-EC83692362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3691F0AB-26B8-E7C6-1AFE-C43A51CA9A0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2505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CFAB9160-7879-DE6F-18FF-60BA87D14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985B7A0B-FC94-1941-F4B8-8FA5006FBF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23C37DE6-A7A1-87D0-EF0A-B8F30E14B1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004019D8-E026-EB01-F1D8-2458AB4D07A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675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E4534B53-6044-DF56-2855-CD84655D5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01843D59-6B17-BDE1-0BDC-31C1D84FE7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E644340A-EB85-6DDC-18F7-40E46F303F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F1B66C63-14DD-FEDC-5E50-C518509B79D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4078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FE795849-413E-C74A-097E-852D4B07B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2F7BA058-EB25-9B80-BCCB-B96A6FF4EC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E3950816-1616-0D42-D466-29E7736D88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2EDEEC4A-E537-DE05-6DB3-9B1446D9D95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8706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0EC44ACE-F2DE-65C0-0E93-9214BB273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9CEE446D-7AB0-C867-2EB2-521520B6EC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7AB99F6F-FFD6-827C-F4A8-0CCDDDD040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FC254D1E-FC39-D8EE-BB3E-1A4A5399D13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6233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42A8FC26-02CA-06BF-872C-2D5677980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3f5fdcb6d_0_10:notes">
            <a:extLst>
              <a:ext uri="{FF2B5EF4-FFF2-40B4-BE49-F238E27FC236}">
                <a16:creationId xmlns:a16="http://schemas.microsoft.com/office/drawing/2014/main" id="{45328142-ED40-4EE4-7792-37C78D6C4F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3f5fdcb6d_0_10:notes">
            <a:extLst>
              <a:ext uri="{FF2B5EF4-FFF2-40B4-BE49-F238E27FC236}">
                <a16:creationId xmlns:a16="http://schemas.microsoft.com/office/drawing/2014/main" id="{806FDA13-4F90-5582-58EA-C77B6F7393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f3f5fdcb6d_0_10:notes">
            <a:extLst>
              <a:ext uri="{FF2B5EF4-FFF2-40B4-BE49-F238E27FC236}">
                <a16:creationId xmlns:a16="http://schemas.microsoft.com/office/drawing/2014/main" id="{399E3D09-989E-30E6-8A36-6E4BD2AA07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5526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10E16-02A3-0841-4999-16D63C369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0D73AC-D330-41DD-CF34-ED3670B30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626C1-8921-6E4E-9739-084E7B302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1569-2771-A54D-B807-326EED692929}" type="datetimeFigureOut">
              <a:rPr lang="en-US" smtClean="0"/>
              <a:t>6/7/25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9883D-DBC0-9001-9620-DA2363EA3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A235B-12A3-937D-B4B7-64F7DC3DC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0275-C73D-AA4A-87A6-E66326727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86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416FB-FC91-7430-0E07-F678D2E3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A7EB47-F433-EFD2-74CB-979F2280A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0676B-8C05-CFF0-8083-B5E5B7650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1569-2771-A54D-B807-326EED692929}" type="datetimeFigureOut">
              <a:rPr lang="en-US" smtClean="0"/>
              <a:t>6/7/25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A38B6-C6B9-A875-CAC1-5CED3A8D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E1A9D-0AEA-D31C-D76B-7A8BDED2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0275-C73D-AA4A-87A6-E66326727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4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CC5212-C99D-552B-77DD-507F207335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52E193-B31A-44A3-FB07-C61AB2911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C40AE-028E-C1C0-626A-38811FB7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1569-2771-A54D-B807-326EED692929}" type="datetimeFigureOut">
              <a:rPr lang="en-US" smtClean="0"/>
              <a:t>6/7/25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08659-9359-1FAF-3217-4EDBD831D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A7F1C-31A7-6332-7788-22301BA30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0275-C73D-AA4A-87A6-E66326727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5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45573" y="1087173"/>
            <a:ext cx="10515600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400"/>
              <a:buNone/>
              <a:defRPr sz="3200" i="0" u="none" strike="noStrike" cap="none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  <a:defRPr sz="1867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  <a:defRPr sz="1867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  <a:defRPr sz="1867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  <a:defRPr sz="1867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  <a:defRPr sz="1867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  <a:defRPr sz="1867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  <a:defRPr sz="1867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  <a:defRPr sz="1867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25597" y="1660261"/>
            <a:ext cx="11340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marR="0" lvl="0" indent="-30479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 i="0" u="sng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219170" marR="0" lvl="1" indent="-457189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2400" i="0" u="none" strike="noStrike" cap="none">
                <a:solidFill>
                  <a:schemeClr val="dk1"/>
                </a:solidFill>
              </a:defRPr>
            </a:lvl2pPr>
            <a:lvl3pPr marL="1828754" marR="0" lvl="2" indent="-431789" algn="just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⮚"/>
              <a:defRPr sz="2000" i="0" u="none" strike="noStrike" cap="none">
                <a:solidFill>
                  <a:schemeClr val="dk1"/>
                </a:solidFill>
              </a:defRPr>
            </a:lvl3pPr>
            <a:lvl4pPr marL="2438339" marR="0" lvl="3" indent="-423323" algn="just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 i="0" u="none" strike="noStrike" cap="none">
                <a:solidFill>
                  <a:schemeClr val="dk1"/>
                </a:solidFill>
              </a:defRPr>
            </a:lvl4pPr>
            <a:lvl5pPr marL="3047924" marR="0" lvl="4" indent="-423323" algn="just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 i="0" u="none" strike="noStrike" cap="none">
                <a:solidFill>
                  <a:schemeClr val="dk1"/>
                </a:solidFill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 i="0" u="none" strike="noStrike" cap="none">
                <a:solidFill>
                  <a:schemeClr val="dk1"/>
                </a:solidFill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 i="0" u="none" strike="noStrike" cap="none">
                <a:solidFill>
                  <a:schemeClr val="dk1"/>
                </a:solidFill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 i="0" u="none" strike="noStrike" cap="none">
                <a:solidFill>
                  <a:schemeClr val="dk1"/>
                </a:solidFill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9268800" y="280313"/>
            <a:ext cx="2421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HK"/>
              <a:t>Page </a:t>
            </a:r>
            <a:fld id="{00000000-1234-1234-1234-123412341234}" type="slidenum">
              <a:rPr lang="en" smtClean="0"/>
              <a:pPr/>
              <a:t>‹#›</a:t>
            </a:fld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25467" y="6507692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3487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6F73C-36C4-3B9D-7675-05355F439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8CAC6-1ED7-6F31-A02E-19747351E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72097-B567-3C7C-0364-0F1C6F0B5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1569-2771-A54D-B807-326EED692929}" type="datetimeFigureOut">
              <a:rPr lang="en-US" smtClean="0"/>
              <a:t>6/7/25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D30E7-EE60-522C-2990-B11A0C409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65C82-1337-6955-84FB-FD17818A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0275-C73D-AA4A-87A6-E66326727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4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882F1-8176-B507-588E-498BEC6F6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555-042C-1D3D-0BAF-169D27DCA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1DE57-20E6-8FF3-BD47-350342B1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1569-2771-A54D-B807-326EED692929}" type="datetimeFigureOut">
              <a:rPr lang="en-US" smtClean="0"/>
              <a:t>6/7/25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2AA25-73F2-BA83-DFCE-B055EA2B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13231-C3FA-BA6F-EF10-4D5E89FD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0275-C73D-AA4A-87A6-E66326727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44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78259-0EA5-E83C-D4D3-764929EBA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4D1C3-419F-CE2F-9480-8541020A88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D7E95-EE36-1FF1-A707-47BBA35E5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574D4-5927-064B-47EE-57CB2CC0A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1569-2771-A54D-B807-326EED692929}" type="datetimeFigureOut">
              <a:rPr lang="en-US" smtClean="0"/>
              <a:t>6/7/25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CB833-98FD-3F9D-A766-336B799C9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4EFEA-BBD5-0F47-DADE-BAAF571E1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0275-C73D-AA4A-87A6-E66326727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71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B8DDE-13E5-693E-98D9-83D122E2B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DA15C-4165-7171-11D0-BB65EF7E9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2EB7D-A9C5-58F4-E61B-61354A89E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DDF38A-028A-D4A6-E86C-8496A88537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DBB7CB-23DF-EB57-B834-D8C89742F6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799EA4-F1E5-5B56-C304-6801F295C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1569-2771-A54D-B807-326EED692929}" type="datetimeFigureOut">
              <a:rPr lang="en-US" smtClean="0"/>
              <a:t>6/7/25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CE8F91-E9AE-3525-6B4E-7C178F4E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F96C3B-B1A0-9BDD-FD95-7FCE502EF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0275-C73D-AA4A-87A6-E66326727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3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29CB7-DB84-0309-3508-6DE3D6FE5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693DD8-3BFE-FA85-158F-FD0B82798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1569-2771-A54D-B807-326EED692929}" type="datetimeFigureOut">
              <a:rPr lang="en-US" smtClean="0"/>
              <a:t>6/7/25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7CD3D8-E238-8D69-6DEA-2DBEBD56D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8A9AD4-B5FA-A9B4-803F-9ADFE3348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0275-C73D-AA4A-87A6-E66326727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11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F4ED77-7A82-4C10-DE17-2344152B8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1569-2771-A54D-B807-326EED692929}" type="datetimeFigureOut">
              <a:rPr lang="en-US" smtClean="0"/>
              <a:t>6/7/25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47A615-6718-3A10-E3FF-4AE1784D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7EC42-0A43-B81E-60F3-F8F4B668F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0275-C73D-AA4A-87A6-E66326727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38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E9FE1-049F-FC56-CE98-DCACD3E80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647E4-782B-B552-6ECD-3A4EEB544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542165-6FEA-030B-42D9-DF647E471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A576A-730F-5E8A-3553-1FCE39F1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1569-2771-A54D-B807-326EED692929}" type="datetimeFigureOut">
              <a:rPr lang="en-US" smtClean="0"/>
              <a:t>6/7/25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0AF0D-61A1-602A-7EC3-39CDF9E4C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073FF-7EFA-4DCF-168F-9B2360D7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0275-C73D-AA4A-87A6-E66326727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84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74CF1-FA51-1A19-EE2E-58C3564BC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6E3FF-350C-C37F-3C60-106C274614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5D911E-381E-2A35-4225-517F6DAC2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098E1-6432-5B3C-747A-B8DED8164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1569-2771-A54D-B807-326EED692929}" type="datetimeFigureOut">
              <a:rPr lang="en-US" smtClean="0"/>
              <a:t>6/7/25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55618-9066-0EA8-1349-983D6A937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8B9A3-C248-AE5A-AD70-929D2CF0A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0275-C73D-AA4A-87A6-E66326727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20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E66B34-5401-C6E6-BD56-5084B33A9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2FDDB-4CE9-9B32-D1B9-297681E60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7B5DD-C916-314E-E063-26BD909DC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0D1569-2771-A54D-B807-326EED692929}" type="datetimeFigureOut">
              <a:rPr lang="en-US" smtClean="0"/>
              <a:t>6/7/25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02D95-D804-3495-D377-6F5175595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201D6-D057-C716-CD8C-CE4C816CC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0E0275-C73D-AA4A-87A6-E66326727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6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1524000" y="44599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4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MMLongBench</a:t>
            </a:r>
            <a:r>
              <a:rPr lang="en-US" sz="4600" b="1" dirty="0">
                <a:latin typeface="Calibri" panose="020F0502020204030204" pitchFamily="34" charset="0"/>
                <a:cs typeface="Calibri" panose="020F0502020204030204" pitchFamily="34" charset="0"/>
              </a:rPr>
              <a:t>: Benchmarking Long-Context Vision-Language Models Effectively and Thoroughly</a:t>
            </a:r>
            <a:endParaRPr sz="4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1524000" y="2961701"/>
            <a:ext cx="9640186" cy="122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Zhaowei Wang, Wenhao Yu, Xiyu Ren,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Jipeng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Zhang, Yu Zhao,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Rohit Saxena, Liang Cheng, Ginny Wong, Simon See,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Pasquale Minervini,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Yangqiu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Song, and Mark Steedman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710724-73B3-9267-6F6D-D134BE5853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fld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B31B5B-BF75-E256-571F-3366C3949790}"/>
              </a:ext>
            </a:extLst>
          </p:cNvPr>
          <p:cNvGrpSpPr/>
          <p:nvPr/>
        </p:nvGrpSpPr>
        <p:grpSpPr>
          <a:xfrm>
            <a:off x="3342965" y="5512008"/>
            <a:ext cx="6002256" cy="900000"/>
            <a:chOff x="3003426" y="5456350"/>
            <a:chExt cx="6002256" cy="900000"/>
          </a:xfrm>
        </p:grpSpPr>
        <p:pic>
          <p:nvPicPr>
            <p:cNvPr id="3" name="Google Shape;65;p14">
              <a:extLst>
                <a:ext uri="{FF2B5EF4-FFF2-40B4-BE49-F238E27FC236}">
                  <a16:creationId xmlns:a16="http://schemas.microsoft.com/office/drawing/2014/main" id="{477189FD-6A85-67B9-B2F1-CFF39518E75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44093" y="5456350"/>
              <a:ext cx="2661589" cy="90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E452631-BB40-6A0E-A932-F5D3F0C179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3426" y="5456350"/>
              <a:ext cx="244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3EA309D-F64C-96E2-E4EA-5591EF757306}"/>
              </a:ext>
            </a:extLst>
          </p:cNvPr>
          <p:cNvGrpSpPr/>
          <p:nvPr/>
        </p:nvGrpSpPr>
        <p:grpSpPr>
          <a:xfrm>
            <a:off x="1204512" y="4496311"/>
            <a:ext cx="10535100" cy="900000"/>
            <a:chOff x="1093301" y="4436050"/>
            <a:chExt cx="10535100" cy="900000"/>
          </a:xfrm>
        </p:grpSpPr>
        <p:pic>
          <p:nvPicPr>
            <p:cNvPr id="90" name="Google Shape;90;p1"/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93301" y="4436050"/>
              <a:ext cx="2809069" cy="90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66;p14">
              <a:extLst>
                <a:ext uri="{FF2B5EF4-FFF2-40B4-BE49-F238E27FC236}">
                  <a16:creationId xmlns:a16="http://schemas.microsoft.com/office/drawing/2014/main" id="{2E0FB9B5-304C-7E7B-5DDF-466C84595D8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700535" y="4436050"/>
              <a:ext cx="2371408" cy="86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8" name="Picture 4" descr="The University of Edinburgh home">
              <a:extLst>
                <a:ext uri="{FF2B5EF4-FFF2-40B4-BE49-F238E27FC236}">
                  <a16:creationId xmlns:a16="http://schemas.microsoft.com/office/drawing/2014/main" id="{0D31E7E6-F495-3F26-252F-2380386F6E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0108" y="4436050"/>
              <a:ext cx="3758293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9A8BE105-5508-5193-AA6A-DD4E29A95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074EBDE9-7D35-10C1-630A-F7A39BF2EC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GB" sz="4400" dirty="0"/>
              <a:t>MML</a:t>
            </a:r>
            <a:r>
              <a:rPr lang="en-US" altLang="zh-CN" sz="4400" dirty="0" err="1"/>
              <a:t>ong</a:t>
            </a:r>
            <a:r>
              <a:rPr lang="en-GB" sz="4400" dirty="0"/>
              <a:t>B</a:t>
            </a:r>
            <a:r>
              <a:rPr lang="en-US" altLang="zh-CN" sz="4400" dirty="0" err="1"/>
              <a:t>ench</a:t>
            </a:r>
            <a:r>
              <a:rPr lang="en-GB" sz="4400" dirty="0"/>
              <a:t> Overview</a:t>
            </a:r>
            <a:endParaRPr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Google Shape;103;g2f3f5fdcb6d_0_10">
            <a:extLst>
              <a:ext uri="{FF2B5EF4-FFF2-40B4-BE49-F238E27FC236}">
                <a16:creationId xmlns:a16="http://schemas.microsoft.com/office/drawing/2014/main" id="{4D27E983-42FF-9DC6-1B65-8440A8836F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19251"/>
            <a:ext cx="10515600" cy="487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 altLang="zh-CN" b="1" u="none" dirty="0"/>
              <a:t>1.</a:t>
            </a:r>
            <a:r>
              <a:rPr lang="zh-CN" altLang="en-US" b="1" u="none" dirty="0"/>
              <a:t> </a:t>
            </a:r>
            <a:r>
              <a:rPr lang="en-GB" b="1" u="none" dirty="0"/>
              <a:t>Diverse task</a:t>
            </a:r>
            <a:r>
              <a:rPr lang="zh-CN" altLang="en-US" b="1" u="none" dirty="0"/>
              <a:t> </a:t>
            </a:r>
            <a:r>
              <a:rPr lang="en-US" altLang="zh-CN" u="none" dirty="0"/>
              <a:t>(16</a:t>
            </a:r>
            <a:r>
              <a:rPr lang="zh-CN" altLang="en-US" u="none" dirty="0"/>
              <a:t> </a:t>
            </a:r>
            <a:r>
              <a:rPr lang="en-US" altLang="zh-CN" u="none" dirty="0"/>
              <a:t>datasets,</a:t>
            </a:r>
            <a:r>
              <a:rPr lang="zh-CN" altLang="en-US" u="none" dirty="0"/>
              <a:t> </a:t>
            </a:r>
            <a:r>
              <a:rPr lang="en-US" altLang="zh-CN" u="none" dirty="0"/>
              <a:t>5</a:t>
            </a:r>
            <a:r>
              <a:rPr lang="zh-CN" altLang="en-US" u="none" dirty="0"/>
              <a:t> </a:t>
            </a:r>
            <a:r>
              <a:rPr lang="en-US" altLang="zh-CN" u="none" dirty="0"/>
              <a:t>categories,</a:t>
            </a:r>
            <a:r>
              <a:rPr lang="zh-CN" altLang="en-US" u="none" dirty="0"/>
              <a:t> </a:t>
            </a:r>
            <a:r>
              <a:rPr lang="en-US" altLang="zh-CN" u="none" dirty="0"/>
              <a:t>13,331</a:t>
            </a:r>
            <a:r>
              <a:rPr lang="zh-CN" altLang="en-US" u="none" dirty="0"/>
              <a:t> </a:t>
            </a:r>
            <a:r>
              <a:rPr lang="en-US" altLang="zh-CN" u="none" dirty="0"/>
              <a:t>examples)</a:t>
            </a:r>
            <a:endParaRPr lang="en-GB" u="non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01650B-241F-B56E-B1AF-71E277845D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9DDC6-4C31-D360-58E1-8EA74734E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38" y="2095287"/>
            <a:ext cx="10490062" cy="44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10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6A4EA693-D39C-4EA3-2862-8392EB039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73A74B74-5E87-2B3F-B6EC-AFD5338996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GB" sz="4400" dirty="0"/>
              <a:t>MML</a:t>
            </a:r>
            <a:r>
              <a:rPr lang="en-US" altLang="zh-CN" sz="4400" dirty="0" err="1"/>
              <a:t>ong</a:t>
            </a:r>
            <a:r>
              <a:rPr lang="en-GB" sz="4400" dirty="0"/>
              <a:t>B</a:t>
            </a:r>
            <a:r>
              <a:rPr lang="en-US" altLang="zh-CN" sz="4400" dirty="0" err="1"/>
              <a:t>ench</a:t>
            </a:r>
            <a:r>
              <a:rPr lang="en-GB" sz="4400" dirty="0"/>
              <a:t> Overview</a:t>
            </a:r>
            <a:endParaRPr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Google Shape;103;g2f3f5fdcb6d_0_10">
            <a:extLst>
              <a:ext uri="{FF2B5EF4-FFF2-40B4-BE49-F238E27FC236}">
                <a16:creationId xmlns:a16="http://schemas.microsoft.com/office/drawing/2014/main" id="{ADC6FFEE-E150-8E8A-84B6-549E739049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19251"/>
            <a:ext cx="10515600" cy="487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 altLang="zh-CN" b="1" u="none" dirty="0"/>
              <a:t>2.</a:t>
            </a:r>
            <a:r>
              <a:rPr lang="zh-CN" altLang="en-US" b="1" u="none" dirty="0"/>
              <a:t> </a:t>
            </a:r>
            <a:r>
              <a:rPr lang="en-GB" b="1" u="none" dirty="0"/>
              <a:t>Cross-modal token counting</a:t>
            </a:r>
          </a:p>
          <a:p>
            <a:pPr marL="1371578" lvl="1" indent="-457200">
              <a:buFont typeface="Wingdings" pitchFamily="2" charset="2"/>
              <a:buChar char="§"/>
            </a:pPr>
            <a:r>
              <a:rPr lang="en-US" altLang="zh-CN" dirty="0"/>
              <a:t>Llama2</a:t>
            </a:r>
            <a:r>
              <a:rPr lang="zh-CN" altLang="en-US" dirty="0"/>
              <a:t> </a:t>
            </a:r>
            <a:r>
              <a:rPr lang="en-US" altLang="zh-CN" dirty="0"/>
              <a:t>tokenizer</a:t>
            </a:r>
          </a:p>
          <a:p>
            <a:pPr marL="1371578" lvl="1" indent="-457200">
              <a:buFont typeface="Wingdings" pitchFamily="2" charset="2"/>
              <a:buChar char="§"/>
            </a:pPr>
            <a:r>
              <a:rPr lang="en-US" altLang="zh-CN" dirty="0"/>
              <a:t>14x14</a:t>
            </a:r>
            <a:r>
              <a:rPr lang="zh-CN" altLang="en-US" dirty="0"/>
              <a:t> </a:t>
            </a:r>
            <a:r>
              <a:rPr lang="en-US" altLang="zh-CN" dirty="0"/>
              <a:t>patches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2x2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 err="1"/>
              <a:t>unshuffle</a:t>
            </a:r>
            <a:endParaRPr lang="en-GB" altLang="zh-CN" dirty="0"/>
          </a:p>
          <a:p>
            <a:endParaRPr lang="en-GB" b="1" u="none" dirty="0"/>
          </a:p>
          <a:p>
            <a:endParaRPr lang="en-GB" b="1" u="none" dirty="0"/>
          </a:p>
          <a:p>
            <a:r>
              <a:rPr lang="en-US" altLang="zh-CN" b="1" u="none" dirty="0"/>
              <a:t>3.</a:t>
            </a:r>
            <a:r>
              <a:rPr lang="zh-CN" altLang="en-US" b="1" u="none" dirty="0"/>
              <a:t> </a:t>
            </a:r>
            <a:r>
              <a:rPr lang="en-GB" b="1" u="none" dirty="0" err="1"/>
              <a:t>Multip</a:t>
            </a:r>
            <a:r>
              <a:rPr lang="en-US" altLang="zh-CN" b="1" u="none" dirty="0"/>
              <a:t>le</a:t>
            </a:r>
            <a:r>
              <a:rPr lang="zh-CN" altLang="en-US" b="1" u="none" dirty="0"/>
              <a:t> </a:t>
            </a:r>
            <a:r>
              <a:rPr lang="en-US" altLang="zh-CN" b="1" u="none" dirty="0"/>
              <a:t>Standardized</a:t>
            </a:r>
            <a:r>
              <a:rPr lang="zh-CN" altLang="en-US" b="1" u="none" dirty="0"/>
              <a:t> </a:t>
            </a:r>
            <a:r>
              <a:rPr lang="en-US" altLang="zh-CN" b="1" u="none" dirty="0"/>
              <a:t>Length</a:t>
            </a:r>
            <a:endParaRPr lang="en-GB" b="1" u="none" dirty="0"/>
          </a:p>
          <a:p>
            <a:pPr marL="1371578" lvl="1" indent="-457200">
              <a:buFont typeface="Wingdings" pitchFamily="2" charset="2"/>
              <a:buChar char="§"/>
            </a:pP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example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8K,</a:t>
            </a:r>
            <a:r>
              <a:rPr lang="zh-CN" altLang="en-US" dirty="0"/>
              <a:t> </a:t>
            </a:r>
            <a:r>
              <a:rPr lang="en-US" altLang="zh-CN" dirty="0"/>
              <a:t>16K,</a:t>
            </a:r>
            <a:r>
              <a:rPr lang="zh-CN" altLang="en-US" dirty="0"/>
              <a:t> </a:t>
            </a:r>
            <a:r>
              <a:rPr lang="en-US" altLang="zh-CN" dirty="0"/>
              <a:t>32K,</a:t>
            </a:r>
            <a:r>
              <a:rPr lang="zh-CN" altLang="en-US" dirty="0"/>
              <a:t> </a:t>
            </a:r>
            <a:r>
              <a:rPr lang="en-US" altLang="zh-CN" dirty="0"/>
              <a:t>64K,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128K</a:t>
            </a:r>
            <a:r>
              <a:rPr lang="zh-CN" altLang="en-US" dirty="0"/>
              <a:t> </a:t>
            </a:r>
            <a:r>
              <a:rPr lang="en-US" altLang="zh-CN" dirty="0"/>
              <a:t>context</a:t>
            </a:r>
            <a:r>
              <a:rPr lang="zh-CN" altLang="en-US" dirty="0"/>
              <a:t> </a:t>
            </a:r>
            <a:r>
              <a:rPr lang="en-US" altLang="zh-CN" dirty="0"/>
              <a:t>lengths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5ACEB3-10FC-A936-AE67-036752FD65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20" name="Picture 4" descr="PUCA: Patch-Unshuffle and Channel Attention for Enhanced Self-Supervised  Image Denoising | Bytez">
            <a:extLst>
              <a:ext uri="{FF2B5EF4-FFF2-40B4-BE49-F238E27FC236}">
                <a16:creationId xmlns:a16="http://schemas.microsoft.com/office/drawing/2014/main" id="{BAEC33AB-74E1-52E2-6AED-6F1ED3CAD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8" r="52168" b="16492"/>
          <a:stretch>
            <a:fillRect/>
          </a:stretch>
        </p:blipFill>
        <p:spPr bwMode="auto">
          <a:xfrm>
            <a:off x="7239208" y="1419251"/>
            <a:ext cx="4451192" cy="21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41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B13DB0F1-3B58-7D4C-8F0F-3672B9158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49FD73F6-E7CB-5A07-F9DA-61499416E0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sz="4400" b="1" dirty="0"/>
              <a:t>Task Categories &amp; Datasets</a:t>
            </a:r>
          </a:p>
        </p:txBody>
      </p:sp>
      <p:sp>
        <p:nvSpPr>
          <p:cNvPr id="103" name="Google Shape;103;g2f3f5fdcb6d_0_10">
            <a:extLst>
              <a:ext uri="{FF2B5EF4-FFF2-40B4-BE49-F238E27FC236}">
                <a16:creationId xmlns:a16="http://schemas.microsoft.com/office/drawing/2014/main" id="{912678AC-BF1F-139F-5701-679C959636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19251"/>
            <a:ext cx="10515600" cy="487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GB" dirty="0"/>
              <a:t>Visual RAG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b="1" u="none" dirty="0"/>
              <a:t>Dataset: </a:t>
            </a:r>
            <a:r>
              <a:rPr lang="en-GB" sz="2400" b="1" u="none" dirty="0" err="1"/>
              <a:t>Infoseek</a:t>
            </a:r>
            <a:r>
              <a:rPr lang="en-GB" sz="2400" b="1" u="none" dirty="0"/>
              <a:t>, </a:t>
            </a:r>
            <a:r>
              <a:rPr lang="en-GB" sz="2400" b="1" u="none" dirty="0" err="1"/>
              <a:t>ViQuAE</a:t>
            </a:r>
            <a:endParaRPr lang="en-GB" sz="2400" b="1" u="none" dirty="0"/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u="none" dirty="0"/>
              <a:t>Knowledge-based VQA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u="none" dirty="0"/>
              <a:t>Gold Reference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u="none" dirty="0"/>
              <a:t>Wikipedia</a:t>
            </a:r>
            <a:r>
              <a:rPr lang="en-GB" sz="2400" u="none"/>
              <a:t>, 100-word </a:t>
            </a:r>
            <a:r>
              <a:rPr lang="en-GB" sz="2400" u="none" dirty="0"/>
              <a:t>chunk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u="none" dirty="0"/>
              <a:t>BM25 + Embedding model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u="none" dirty="0"/>
              <a:t>Sub</a:t>
            </a:r>
            <a:r>
              <a:rPr lang="en-US" altLang="zh-CN" sz="2400" u="none" dirty="0"/>
              <a:t>string</a:t>
            </a:r>
            <a:r>
              <a:rPr lang="zh-CN" altLang="en-US" sz="2400" u="none" dirty="0"/>
              <a:t> </a:t>
            </a:r>
            <a:r>
              <a:rPr lang="en-US" altLang="zh-CN" sz="2400" u="none" dirty="0"/>
              <a:t>Exact</a:t>
            </a:r>
            <a:r>
              <a:rPr lang="zh-CN" altLang="en-US" sz="2400" u="none" dirty="0"/>
              <a:t> </a:t>
            </a:r>
            <a:r>
              <a:rPr lang="en-US" altLang="zh-CN" sz="2400" u="none" dirty="0"/>
              <a:t>Match</a:t>
            </a:r>
            <a:endParaRPr lang="en-GB" sz="2400" u="non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1AF73B-0F1A-9898-4A6B-DAF5E7981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604" y="1554076"/>
            <a:ext cx="6936809" cy="43783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9736BF-D3B8-C46D-21FB-28C88E7FAC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26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EFAB6503-7DCE-C6F7-0876-9AC9403B0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EE7F283B-FC47-6132-060D-8092F6C4EF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sz="4400" b="1" dirty="0"/>
              <a:t>Task Categories &amp; Datasets</a:t>
            </a:r>
          </a:p>
        </p:txBody>
      </p:sp>
      <p:sp>
        <p:nvSpPr>
          <p:cNvPr id="103" name="Google Shape;103;g2f3f5fdcb6d_0_10">
            <a:extLst>
              <a:ext uri="{FF2B5EF4-FFF2-40B4-BE49-F238E27FC236}">
                <a16:creationId xmlns:a16="http://schemas.microsoft.com/office/drawing/2014/main" id="{E9C3094F-0066-5327-53C0-62DEE5CE1F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19251"/>
            <a:ext cx="10515600" cy="487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GB" dirty="0"/>
              <a:t>Needle-in-a-Haystack (NIAH)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b="1" u="none" dirty="0"/>
              <a:t>Dataset: Visual Haystack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u="none" dirty="0"/>
              <a:t>Find objects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u="none" dirty="0"/>
              <a:t>Haystack of natural images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US" altLang="zh-CN" sz="2400" u="none" dirty="0"/>
              <a:t>Single</a:t>
            </a:r>
            <a:r>
              <a:rPr lang="zh-CN" altLang="en-US" sz="2400" u="none" dirty="0"/>
              <a:t> </a:t>
            </a:r>
            <a:r>
              <a:rPr lang="en-US" altLang="zh-CN" sz="2400" u="none" dirty="0"/>
              <a:t>or</a:t>
            </a:r>
            <a:r>
              <a:rPr lang="zh-CN" altLang="en-US" sz="2400" u="none" dirty="0"/>
              <a:t> </a:t>
            </a:r>
            <a:r>
              <a:rPr lang="en-US" altLang="zh-CN" sz="2400" u="none" dirty="0"/>
              <a:t>multiple</a:t>
            </a:r>
            <a:r>
              <a:rPr lang="zh-CN" altLang="en-US" sz="2400" u="none" dirty="0"/>
              <a:t> </a:t>
            </a:r>
            <a:r>
              <a:rPr lang="en-US" altLang="zh-CN" sz="2400" u="none" dirty="0"/>
              <a:t>needles</a:t>
            </a:r>
            <a:endParaRPr lang="en-GB" sz="2400" u="none" dirty="0"/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u="none" dirty="0"/>
              <a:t>Yes or No, binary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BF644D-4932-D7EE-B21B-FE9585E2C4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A761D1-6FB8-F37B-9D22-37C58D95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701" y="1095086"/>
            <a:ext cx="5506099" cy="576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9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A64D32B0-34D6-10A3-69F7-A26FF980B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695C494E-8403-1E6E-14BA-A06B46F8C7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sz="4400" b="1" dirty="0"/>
              <a:t>Task Categories &amp; Datasets</a:t>
            </a:r>
          </a:p>
        </p:txBody>
      </p:sp>
      <p:sp>
        <p:nvSpPr>
          <p:cNvPr id="103" name="Google Shape;103;g2f3f5fdcb6d_0_10">
            <a:extLst>
              <a:ext uri="{FF2B5EF4-FFF2-40B4-BE49-F238E27FC236}">
                <a16:creationId xmlns:a16="http://schemas.microsoft.com/office/drawing/2014/main" id="{C0B93C27-1572-0FF6-94EC-CB8E21AA2C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19251"/>
            <a:ext cx="10515600" cy="487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GB" dirty="0"/>
              <a:t>Needle-in-a-Haystack (NIAH)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b="1" u="none" dirty="0"/>
              <a:t>Dataset: MM-NIAH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u="none" dirty="0"/>
              <a:t>Retrieval, Count, and Reasoning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u="none" dirty="0"/>
              <a:t>Text or image needle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u="none" dirty="0"/>
              <a:t>Haystack of webpages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US" altLang="zh-CN" sz="2400" u="none" dirty="0" err="1"/>
              <a:t>SubEM</a:t>
            </a:r>
            <a:r>
              <a:rPr lang="zh-CN" altLang="en-US" sz="2400" u="none" dirty="0"/>
              <a:t> </a:t>
            </a:r>
            <a:r>
              <a:rPr lang="en-US" altLang="zh-CN" sz="2400" u="none" dirty="0"/>
              <a:t>or</a:t>
            </a:r>
            <a:r>
              <a:rPr lang="zh-CN" altLang="en-US" sz="2400" u="none" dirty="0"/>
              <a:t> </a:t>
            </a:r>
            <a:r>
              <a:rPr lang="en-US" altLang="zh-CN" sz="2400" u="none" dirty="0"/>
              <a:t>Acc</a:t>
            </a:r>
            <a:endParaRPr lang="en-GB" sz="2400" u="none" dirty="0"/>
          </a:p>
          <a:p>
            <a:pPr marL="647693" indent="-342900">
              <a:buFont typeface="Wingdings" pitchFamily="2" charset="2"/>
              <a:buChar char="§"/>
            </a:pPr>
            <a:endParaRPr lang="en-GB" sz="2400" b="1" u="none" dirty="0"/>
          </a:p>
          <a:p>
            <a:pPr marL="647693" indent="-342900">
              <a:buFont typeface="Wingdings" pitchFamily="2" charset="2"/>
              <a:buChar char="§"/>
            </a:pPr>
            <a:endParaRPr lang="en-GB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AE4111-BAB7-28ED-F988-88390C3F41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B813DF-017B-A8CE-C6DC-4916AF29F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752" y="1419251"/>
            <a:ext cx="6110641" cy="525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7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2CD5C81D-D87E-E4A4-28CB-F32273CEB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C2C6B07D-B64B-D886-391E-4D2F3F5E93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sz="4400" b="1" dirty="0"/>
              <a:t>Task Categories &amp; Datasets</a:t>
            </a:r>
          </a:p>
        </p:txBody>
      </p:sp>
      <p:sp>
        <p:nvSpPr>
          <p:cNvPr id="103" name="Google Shape;103;g2f3f5fdcb6d_0_10">
            <a:extLst>
              <a:ext uri="{FF2B5EF4-FFF2-40B4-BE49-F238E27FC236}">
                <a16:creationId xmlns:a16="http://schemas.microsoft.com/office/drawing/2014/main" id="{CF8F86DD-985B-0CEE-A0ED-426B12FC32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19251"/>
            <a:ext cx="10515600" cy="487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GB" dirty="0"/>
              <a:t>Many-shot In-Context Learning (ICL)</a:t>
            </a:r>
            <a:endParaRPr lang="en-GB" sz="2400" b="1" u="none" dirty="0"/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b="1" u="none" dirty="0"/>
              <a:t>Stanford Cars, Food101, </a:t>
            </a:r>
          </a:p>
          <a:p>
            <a:pPr marL="304793" indent="0"/>
            <a:r>
              <a:rPr lang="en-GB" sz="2400" b="1" u="none" dirty="0"/>
              <a:t>     SUN397, iNat2021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u="none" dirty="0"/>
              <a:t>On-the-fly image classification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u="none" dirty="0"/>
              <a:t>Class ID, not original name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u="none" dirty="0"/>
              <a:t>Control exemplar number</a:t>
            </a:r>
          </a:p>
          <a:p>
            <a:pPr marL="647693" indent="-342900">
              <a:buFont typeface="Wingdings" pitchFamily="2" charset="2"/>
              <a:buChar char="§"/>
            </a:pPr>
            <a:endParaRPr lang="en-GB" sz="2400" u="none" dirty="0"/>
          </a:p>
          <a:p>
            <a:pPr marL="304793" indent="0"/>
            <a:r>
              <a:rPr lang="en-GB" sz="2400" u="none" dirty="0"/>
              <a:t>	</a:t>
            </a:r>
          </a:p>
          <a:p>
            <a:pPr marL="304793" indent="0"/>
            <a:endParaRPr lang="en-GB" sz="2400" u="none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377DDA-E3D6-246F-D3BF-3EA9582357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0A65DB-EA97-5575-6892-FD18A6FD6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696" y="1042500"/>
            <a:ext cx="5368208" cy="56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3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2A96017F-504D-68E9-9224-1A2620B6B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2D809F20-E4D2-5554-5C51-3F57BD1FC6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sz="4400" b="1" dirty="0"/>
              <a:t>Task Categories &amp; Datasets</a:t>
            </a:r>
          </a:p>
        </p:txBody>
      </p:sp>
      <p:sp>
        <p:nvSpPr>
          <p:cNvPr id="103" name="Google Shape;103;g2f3f5fdcb6d_0_10">
            <a:extLst>
              <a:ext uri="{FF2B5EF4-FFF2-40B4-BE49-F238E27FC236}">
                <a16:creationId xmlns:a16="http://schemas.microsoft.com/office/drawing/2014/main" id="{B1E84709-2D68-B457-754C-09FC98C964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19251"/>
            <a:ext cx="10515600" cy="487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GB" dirty="0"/>
              <a:t>Summarization (</a:t>
            </a:r>
            <a:r>
              <a:rPr lang="en-GB" dirty="0" err="1"/>
              <a:t>Summ</a:t>
            </a:r>
            <a:r>
              <a:rPr lang="en-GB" dirty="0"/>
              <a:t>)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b="1" u="none" dirty="0"/>
              <a:t>Dataset: </a:t>
            </a:r>
            <a:r>
              <a:rPr lang="en-GB" sz="2400" b="1" u="none" dirty="0" err="1"/>
              <a:t>GovReport</a:t>
            </a:r>
            <a:r>
              <a:rPr lang="en-GB" sz="2400" b="1" u="none" dirty="0"/>
              <a:t>, Multi-</a:t>
            </a:r>
            <a:r>
              <a:rPr lang="en-GB" sz="2400" b="1" u="none" dirty="0" err="1"/>
              <a:t>LexSum</a:t>
            </a:r>
            <a:endParaRPr lang="en-GB" sz="2400" b="1" u="none" dirty="0"/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u="none" dirty="0"/>
              <a:t>PDF-formatted documents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u="none" dirty="0"/>
              <a:t>Not OCR-extracted texts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u="none" dirty="0"/>
              <a:t>Using GPT-4o to evaluate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US" altLang="zh-CN" sz="2400" u="none" dirty="0"/>
              <a:t>Truncate</a:t>
            </a:r>
            <a:r>
              <a:rPr lang="zh-CN" altLang="en-US" sz="2400" u="none" dirty="0"/>
              <a:t> </a:t>
            </a:r>
            <a:r>
              <a:rPr lang="en-US" altLang="zh-CN" sz="2400" u="none" dirty="0"/>
              <a:t>from</a:t>
            </a:r>
            <a:r>
              <a:rPr lang="zh-CN" altLang="en-US" sz="2400" u="none" dirty="0"/>
              <a:t> </a:t>
            </a:r>
            <a:r>
              <a:rPr lang="en-US" altLang="zh-CN" sz="2400" u="none" dirty="0"/>
              <a:t>the</a:t>
            </a:r>
            <a:r>
              <a:rPr lang="zh-CN" altLang="en-US" sz="2400" u="none" dirty="0"/>
              <a:t> </a:t>
            </a:r>
            <a:r>
              <a:rPr lang="en-US" altLang="zh-CN" sz="2400" u="none" dirty="0"/>
              <a:t>end</a:t>
            </a:r>
            <a:endParaRPr lang="en-GB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90E7D4-5BB8-5EF7-DB3C-70549B8CB1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899F1-3C74-D1B8-0F76-9CF31B34E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082" y="1018478"/>
            <a:ext cx="5357811" cy="583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9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9474127F-CD1D-B9F2-977E-D2543B943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29729C2D-EB12-DDAD-B639-1BDE4BC970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sz="4400" b="1" dirty="0"/>
              <a:t>Task Categories &amp; Datasets</a:t>
            </a:r>
          </a:p>
        </p:txBody>
      </p:sp>
      <p:sp>
        <p:nvSpPr>
          <p:cNvPr id="103" name="Google Shape;103;g2f3f5fdcb6d_0_10">
            <a:extLst>
              <a:ext uri="{FF2B5EF4-FFF2-40B4-BE49-F238E27FC236}">
                <a16:creationId xmlns:a16="http://schemas.microsoft.com/office/drawing/2014/main" id="{E3FCB4B9-1EC3-B155-71EA-5BB04DA126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19251"/>
            <a:ext cx="10515600" cy="487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GB" dirty="0"/>
              <a:t>Long-Document VQA (</a:t>
            </a:r>
            <a:r>
              <a:rPr lang="en-GB" dirty="0" err="1"/>
              <a:t>DocVQA</a:t>
            </a:r>
            <a:r>
              <a:rPr lang="en-GB" dirty="0"/>
              <a:t>)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b="1" u="none" dirty="0"/>
              <a:t>Dataset: </a:t>
            </a:r>
            <a:r>
              <a:rPr lang="en-GB" sz="2400" b="1" u="none" dirty="0" err="1"/>
              <a:t>MMLongBench</a:t>
            </a:r>
            <a:r>
              <a:rPr lang="en-GB" sz="2400" b="1" u="none" dirty="0"/>
              <a:t>-Doc</a:t>
            </a:r>
          </a:p>
          <a:p>
            <a:pPr marL="304793" indent="0"/>
            <a:r>
              <a:rPr lang="en-GB" sz="2400" b="1" u="none" dirty="0"/>
              <a:t>     </a:t>
            </a:r>
            <a:r>
              <a:rPr lang="en-GB" sz="2400" b="1" u="none" dirty="0" err="1"/>
              <a:t>LongDocURL</a:t>
            </a:r>
            <a:r>
              <a:rPr lang="en-GB" sz="2400" b="1" u="none" dirty="0"/>
              <a:t>, </a:t>
            </a:r>
            <a:r>
              <a:rPr lang="en-GB" sz="2400" b="1" u="none" dirty="0" err="1"/>
              <a:t>SlideVQA</a:t>
            </a:r>
            <a:endParaRPr lang="en-GB" sz="2000" b="1" u="none" dirty="0"/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u="none" dirty="0"/>
              <a:t>PDF-formatted documents</a:t>
            </a:r>
          </a:p>
          <a:p>
            <a:pPr marL="647693" indent="-342900">
              <a:buFont typeface="Wingdings" pitchFamily="2" charset="2"/>
              <a:buChar char="§"/>
            </a:pPr>
            <a:r>
              <a:rPr lang="en-GB" sz="2400" u="none" dirty="0"/>
              <a:t>Concatenate or truncate documents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DAE9DB-8871-87E8-B861-E18BC86CFA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68AE29-7D43-8F0B-33B5-16A9EF654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105" y="1042316"/>
            <a:ext cx="5383390" cy="562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7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5D8A2517-D687-E91C-C209-189FA364A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B4F1B1A4-7D89-680E-C39C-D2D127029A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sz="4400" b="1" dirty="0"/>
              <a:t>Image Number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B70CE5-C2A5-7FE4-262A-73C5C43C8D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27CD5E-6DAC-4860-53FB-9577B6366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42672"/>
            <a:ext cx="7772400" cy="498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44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4648B3CD-4716-CA6D-C1F9-7010F6823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7DA11D35-D927-17D3-7D22-30F80024BA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sz="4400" b="1" dirty="0"/>
              <a:t>Experimental Result</a:t>
            </a:r>
            <a:r>
              <a:rPr lang="en-US" altLang="zh-CN" sz="4400" b="1" dirty="0"/>
              <a:t>s</a:t>
            </a:r>
            <a:endParaRPr lang="en-GB" sz="44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C47063-1616-FDC4-8225-E69AFA90F8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19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374189-1744-AD5C-9371-EA544E4C1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094" y="365125"/>
            <a:ext cx="5929374" cy="6492875"/>
          </a:xfrm>
          <a:prstGeom prst="rect">
            <a:avLst/>
          </a:prstGeom>
        </p:spPr>
      </p:pic>
      <p:sp>
        <p:nvSpPr>
          <p:cNvPr id="7" name="Google Shape;103;g2f3f5fdcb6d_0_10">
            <a:extLst>
              <a:ext uri="{FF2B5EF4-FFF2-40B4-BE49-F238E27FC236}">
                <a16:creationId xmlns:a16="http://schemas.microsoft.com/office/drawing/2014/main" id="{2400702E-54EE-4272-6D81-9A4EC98D52D8}"/>
              </a:ext>
            </a:extLst>
          </p:cNvPr>
          <p:cNvSpPr txBox="1">
            <a:spLocks/>
          </p:cNvSpPr>
          <p:nvPr/>
        </p:nvSpPr>
        <p:spPr>
          <a:xfrm>
            <a:off x="838200" y="2586063"/>
            <a:ext cx="5257800" cy="48703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609585" marR="0" lvl="0" indent="-304792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 pitchFamily="34" charset="0"/>
              <a:buNone/>
              <a:defRPr sz="2800" i="0" u="sng" strike="noStrike" kern="1200" cap="none">
                <a:solidFill>
                  <a:schemeClr val="dk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219170" marR="0" lvl="1" indent="-457189" algn="just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▪"/>
              <a:defRPr sz="2400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828754" marR="0" lvl="2" indent="-431789" algn="just" defTabSz="914400" rtl="0" eaLnBrk="1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⮚"/>
              <a:defRPr sz="2000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438339" marR="0" lvl="3" indent="-423323" algn="just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3047924" marR="0" lvl="4" indent="-423323" algn="just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657509" marR="0" lvl="5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267093" marR="0" lvl="6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876678" marR="0" lvl="7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486263" marR="0" lvl="8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793" indent="0"/>
            <a:endParaRPr lang="en-GB" sz="2400" u="none" dirty="0"/>
          </a:p>
          <a:p>
            <a:pPr marL="304793" indent="0"/>
            <a:endParaRPr lang="en-GB" sz="2400" u="none" dirty="0"/>
          </a:p>
          <a:p>
            <a:pPr marL="304793" indent="0"/>
            <a:r>
              <a:rPr lang="en-GB" sz="2400" u="none" dirty="0"/>
              <a:t>2. Models can generalize to longer context lengths. </a:t>
            </a:r>
          </a:p>
          <a:p>
            <a:pPr marL="1257278" lvl="1" indent="-342900">
              <a:buFont typeface="Wingdings" pitchFamily="2" charset="2"/>
              <a:buChar char="§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Qwen2-VL-32B</a:t>
            </a:r>
          </a:p>
          <a:p>
            <a:pPr marL="1257278" lvl="1" indent="-342900">
              <a:buFont typeface="Wingdings" pitchFamily="2" charset="2"/>
              <a:buChar char="§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Ovis2-34B</a:t>
            </a:r>
          </a:p>
        </p:txBody>
      </p:sp>
      <p:sp>
        <p:nvSpPr>
          <p:cNvPr id="6" name="Google Shape;103;g2f3f5fdcb6d_0_10">
            <a:extLst>
              <a:ext uri="{FF2B5EF4-FFF2-40B4-BE49-F238E27FC236}">
                <a16:creationId xmlns:a16="http://schemas.microsoft.com/office/drawing/2014/main" id="{E3BD0994-BC2A-4C08-327F-3AAE8DBF07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19251"/>
            <a:ext cx="5257800" cy="17382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04793" indent="0"/>
            <a:r>
              <a:rPr lang="en-GB" sz="2400" u="none" dirty="0"/>
              <a:t>1. All models struggle, but closed-source models perform better.</a:t>
            </a:r>
          </a:p>
          <a:p>
            <a:pPr marL="1257278" lvl="1" indent="-342900">
              <a:buFont typeface="Wingdings" pitchFamily="2" charset="2"/>
              <a:buChar char="§"/>
            </a:pPr>
            <a:r>
              <a:rPr lang="en-GB" sz="2000" u="none" dirty="0">
                <a:latin typeface="Calibri" panose="020F0502020204030204" pitchFamily="34" charset="0"/>
                <a:cs typeface="Calibri" panose="020F0502020204030204" pitchFamily="34" charset="0"/>
              </a:rPr>
              <a:t>Gemini-2.5-Pro is the best.</a:t>
            </a:r>
          </a:p>
        </p:txBody>
      </p:sp>
    </p:spTree>
    <p:extLst>
      <p:ext uri="{BB962C8B-B14F-4D97-AF65-F5344CB8AC3E}">
        <p14:creationId xmlns:p14="http://schemas.microsoft.com/office/powerpoint/2010/main" val="405354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400" dirty="0"/>
              <a:t>Introduction</a:t>
            </a:r>
            <a:endParaRPr sz="4400" dirty="0"/>
          </a:p>
        </p:txBody>
      </p:sp>
      <p:sp>
        <p:nvSpPr>
          <p:cNvPr id="103" name="Google Shape;103;g2f3f5fdcb6d_0_10"/>
          <p:cNvSpPr txBox="1">
            <a:spLocks noGrp="1"/>
          </p:cNvSpPr>
          <p:nvPr>
            <p:ph type="body" idx="1"/>
          </p:nvPr>
        </p:nvSpPr>
        <p:spPr>
          <a:xfrm>
            <a:off x="838200" y="1419252"/>
            <a:ext cx="10515600" cy="179016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/>
            <a:r>
              <a:rPr lang="en-US" altLang="zh-CN" u="none" dirty="0"/>
              <a:t>C</a:t>
            </a:r>
            <a:r>
              <a:rPr lang="en-GB" u="none" dirty="0" err="1"/>
              <a:t>ontext</a:t>
            </a:r>
            <a:r>
              <a:rPr lang="en-GB" u="none" dirty="0"/>
              <a:t> windows</a:t>
            </a:r>
            <a:r>
              <a:rPr lang="zh-CN" altLang="en-US" u="none" dirty="0"/>
              <a:t> </a:t>
            </a:r>
            <a:r>
              <a:rPr lang="en-US" altLang="zh-CN" u="none" dirty="0"/>
              <a:t>of</a:t>
            </a:r>
            <a:r>
              <a:rPr lang="zh-CN" altLang="en-US" u="none" dirty="0"/>
              <a:t> </a:t>
            </a:r>
            <a:r>
              <a:rPr lang="en-US" altLang="zh-CN" u="none" dirty="0"/>
              <a:t>Large</a:t>
            </a:r>
            <a:r>
              <a:rPr lang="zh-CN" altLang="en-US" u="none" dirty="0"/>
              <a:t> </a:t>
            </a:r>
            <a:r>
              <a:rPr lang="en-US" altLang="zh-CN" u="none" dirty="0"/>
              <a:t>Vision-Language</a:t>
            </a:r>
            <a:r>
              <a:rPr lang="zh-CN" altLang="en-US" u="none" dirty="0"/>
              <a:t> </a:t>
            </a:r>
            <a:r>
              <a:rPr lang="en-US" altLang="zh-CN" u="none" dirty="0"/>
              <a:t>Models</a:t>
            </a:r>
            <a:r>
              <a:rPr lang="zh-CN" altLang="en-US" u="none" dirty="0"/>
              <a:t> </a:t>
            </a:r>
            <a:r>
              <a:rPr lang="en-US" altLang="zh-CN" u="none" dirty="0"/>
              <a:t>extend</a:t>
            </a:r>
            <a:r>
              <a:rPr lang="zh-CN" altLang="en-US" u="none" dirty="0"/>
              <a:t> </a:t>
            </a:r>
            <a:r>
              <a:rPr lang="en-US" altLang="zh-CN" u="none" dirty="0"/>
              <a:t>rapidly</a:t>
            </a: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66785" lvl="1" indent="-457200">
              <a:buFont typeface="Wingdings" pitchFamily="2" charset="2"/>
              <a:buChar char="§"/>
            </a:pP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66785" lvl="1" indent="-457200">
              <a:buFont typeface="Wingdings" pitchFamily="2" charset="2"/>
              <a:buChar char="§"/>
            </a:pPr>
            <a:endParaRPr lang="en-GB" u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F3D513-FA64-51CA-227C-F094E6E9D3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9DB8E3-020B-E8E4-9C1E-93F1BB204549}"/>
              </a:ext>
            </a:extLst>
          </p:cNvPr>
          <p:cNvGrpSpPr/>
          <p:nvPr/>
        </p:nvGrpSpPr>
        <p:grpSpPr>
          <a:xfrm>
            <a:off x="838200" y="1419252"/>
            <a:ext cx="10515600" cy="1790168"/>
            <a:chOff x="838200" y="1419252"/>
            <a:chExt cx="10515600" cy="1790168"/>
          </a:xfrm>
        </p:grpSpPr>
        <p:sp>
          <p:nvSpPr>
            <p:cNvPr id="2" name="Google Shape;103;g2f3f5fdcb6d_0_10">
              <a:extLst>
                <a:ext uri="{FF2B5EF4-FFF2-40B4-BE49-F238E27FC236}">
                  <a16:creationId xmlns:a16="http://schemas.microsoft.com/office/drawing/2014/main" id="{D44DE8A4-7FB4-3980-BCBB-D5B1D1F878A4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1419252"/>
              <a:ext cx="10515600" cy="1790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t" anchorCtr="0">
              <a:normAutofit/>
            </a:bodyPr>
            <a:lstStyle>
              <a:lvl1pPr marL="609585" marR="0" lvl="0" indent="-304792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 panose="020B0604020202020204" pitchFamily="34" charset="0"/>
                <a:buNone/>
                <a:defRPr sz="2800" i="0" u="sng" strike="noStrike" kern="1200" cap="none">
                  <a:solidFill>
                    <a:schemeClr val="dk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1219170" marR="0" lvl="1" indent="-457189" algn="just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 pitchFamily="34" charset="0"/>
                <a:buChar char="▪"/>
                <a:defRPr sz="2400" i="0" u="none" strike="noStrike" kern="1200" cap="none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828754" marR="0" lvl="2" indent="-431789" algn="just" defTabSz="914400" rtl="0" eaLnBrk="1" latinLnBrk="0" hangingPunct="1">
                <a:lnSpc>
                  <a:spcPct val="100000"/>
                </a:lnSpc>
                <a:spcBef>
                  <a:spcPts val="533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 panose="020B0604020202020204" pitchFamily="34" charset="0"/>
                <a:buChar char="⮚"/>
                <a:defRPr sz="2000" i="0" u="none" strike="noStrike" kern="1200" cap="none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2438339" marR="0" lvl="3" indent="-423323" algn="just" defTabSz="914400" rtl="0" eaLnBrk="1" latinLnBrk="0" hangingPunct="1">
                <a:lnSpc>
                  <a:spcPct val="90000"/>
                </a:lnSpc>
                <a:spcBef>
                  <a:spcPts val="533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 panose="020B0604020202020204" pitchFamily="34" charset="0"/>
                <a:buChar char="•"/>
                <a:defRPr sz="1867" i="0" u="none" strike="noStrike" kern="1200" cap="none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3047924" marR="0" lvl="4" indent="-423323" algn="just" defTabSz="914400" rtl="0" eaLnBrk="1" latinLnBrk="0" hangingPunct="1">
                <a:lnSpc>
                  <a:spcPct val="90000"/>
                </a:lnSpc>
                <a:spcBef>
                  <a:spcPts val="533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 panose="020B0604020202020204" pitchFamily="34" charset="0"/>
                <a:buChar char="•"/>
                <a:defRPr sz="1867" i="0" u="none" strike="noStrike" kern="1200" cap="none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3657509" marR="0" lvl="5" indent="-423323" algn="l" defTabSz="914400" rtl="0" eaLnBrk="1" latinLnBrk="0" hangingPunct="1">
                <a:lnSpc>
                  <a:spcPct val="90000"/>
                </a:lnSpc>
                <a:spcBef>
                  <a:spcPts val="533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 panose="020B0604020202020204" pitchFamily="34" charset="0"/>
                <a:buChar char="•"/>
                <a:defRPr sz="1867" i="0" u="none" strike="noStrike" kern="1200" cap="none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4267093" marR="0" lvl="6" indent="-423323" algn="l" defTabSz="914400" rtl="0" eaLnBrk="1" latinLnBrk="0" hangingPunct="1">
                <a:lnSpc>
                  <a:spcPct val="90000"/>
                </a:lnSpc>
                <a:spcBef>
                  <a:spcPts val="533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 panose="020B0604020202020204" pitchFamily="34" charset="0"/>
                <a:buChar char="•"/>
                <a:defRPr sz="1867" i="0" u="none" strike="noStrike" kern="1200" cap="none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4876678" marR="0" lvl="7" indent="-423323" algn="l" defTabSz="914400" rtl="0" eaLnBrk="1" latinLnBrk="0" hangingPunct="1">
                <a:lnSpc>
                  <a:spcPct val="90000"/>
                </a:lnSpc>
                <a:spcBef>
                  <a:spcPts val="533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 panose="020B0604020202020204" pitchFamily="34" charset="0"/>
                <a:buChar char="•"/>
                <a:defRPr sz="1867" i="0" u="none" strike="noStrike" kern="1200" cap="none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5486263" marR="0" lvl="8" indent="-423323" algn="l" defTabSz="914400" rtl="0" eaLnBrk="1" latinLnBrk="0" hangingPunct="1">
                <a:lnSpc>
                  <a:spcPct val="90000"/>
                </a:lnSpc>
                <a:spcBef>
                  <a:spcPts val="533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 panose="020B0604020202020204" pitchFamily="34" charset="0"/>
                <a:buChar char="•"/>
                <a:defRPr sz="1867" i="0" u="none" strike="noStrike" kern="1200" cap="none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/>
              <a:endParaRPr lang="en-US" altLang="zh-CN" u="none" dirty="0"/>
            </a:p>
            <a:p>
              <a:pPr marL="1066785" lvl="1" indent="-457200">
                <a:buFont typeface="Wingdings" pitchFamily="2" charset="2"/>
                <a:buChar char="§"/>
              </a:pP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              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From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8K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(InternVL2)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to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32K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(InternVL3)</a:t>
              </a:r>
            </a:p>
            <a:p>
              <a:pPr marL="1066785" lvl="1" indent="-457200">
                <a:buFont typeface="Wingdings" pitchFamily="2" charset="2"/>
                <a:buChar char="§"/>
              </a:pP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From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2K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(Qwen-VL)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to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32K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(Qwen2.5-VL)</a:t>
              </a:r>
            </a:p>
            <a:p>
              <a:pPr marL="1066785" lvl="1" indent="-457200">
                <a:buFont typeface="Wingdings" pitchFamily="2" charset="2"/>
                <a:buChar char="§"/>
              </a:pPr>
              <a:endParaRPr lang="en-US" altLang="zh-C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066785" lvl="1" indent="-457200">
                <a:buFont typeface="Wingdings" pitchFamily="2" charset="2"/>
                <a:buChar char="§"/>
              </a:pPr>
              <a:endParaRPr lang="en-US" altLang="zh-C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066785" lvl="1" indent="-457200">
                <a:buFont typeface="Wingdings" pitchFamily="2" charset="2"/>
                <a:buChar char="§"/>
              </a:pPr>
              <a:endParaRPr lang="en-US" altLang="zh-C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066785" lvl="1" indent="-457200">
                <a:buFont typeface="Wingdings" pitchFamily="2" charset="2"/>
                <a:buChar char="§"/>
              </a:pPr>
              <a:endParaRPr lang="en-GB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5626E0B4-4C90-D106-523A-9E45308411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499" y="2469779"/>
              <a:ext cx="514871" cy="514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image">
              <a:extLst>
                <a:ext uri="{FF2B5EF4-FFF2-40B4-BE49-F238E27FC236}">
                  <a16:creationId xmlns:a16="http://schemas.microsoft.com/office/drawing/2014/main" id="{2348EC04-A55F-82C0-5C19-EA83A1BADE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0668" y="1980941"/>
              <a:ext cx="2059480" cy="514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935DEEE-64D1-FF67-1B98-1C9E5F736C7E}"/>
              </a:ext>
            </a:extLst>
          </p:cNvPr>
          <p:cNvSpPr txBox="1"/>
          <p:nvPr/>
        </p:nvSpPr>
        <p:spPr>
          <a:xfrm>
            <a:off x="1447834" y="5359701"/>
            <a:ext cx="9793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/>
            <a:r>
              <a:rPr lang="en-GB" sz="3600" b="1" u="none" dirty="0">
                <a:latin typeface="Calibri" panose="020F0502020204030204" pitchFamily="34" charset="0"/>
                <a:cs typeface="Calibri" panose="020F0502020204030204" pitchFamily="34" charset="0"/>
              </a:rPr>
              <a:t>Long-Context Vision-Language Models (LCVLMs)</a:t>
            </a:r>
            <a:r>
              <a:rPr lang="en-US" altLang="zh-CN" sz="3600" b="1" u="none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GB" sz="3600" b="1" u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01224E-6E8B-18ED-1D9D-47FFB6AC844E}"/>
              </a:ext>
            </a:extLst>
          </p:cNvPr>
          <p:cNvGrpSpPr/>
          <p:nvPr/>
        </p:nvGrpSpPr>
        <p:grpSpPr>
          <a:xfrm>
            <a:off x="1447834" y="3324330"/>
            <a:ext cx="10141643" cy="1717018"/>
            <a:chOff x="1373773" y="3744497"/>
            <a:chExt cx="10141643" cy="171701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3616EA4-2365-B476-F0F4-C58FB96C1680}"/>
                </a:ext>
              </a:extLst>
            </p:cNvPr>
            <p:cNvGrpSpPr/>
            <p:nvPr/>
          </p:nvGrpSpPr>
          <p:grpSpPr>
            <a:xfrm>
              <a:off x="1373773" y="3744497"/>
              <a:ext cx="9444453" cy="683693"/>
              <a:chOff x="1017011" y="3478052"/>
              <a:chExt cx="9444453" cy="683693"/>
            </a:xfrm>
          </p:grpSpPr>
          <p:pic>
            <p:nvPicPr>
              <p:cNvPr id="2056" name="Picture 8">
                <a:extLst>
                  <a:ext uri="{FF2B5EF4-FFF2-40B4-BE49-F238E27FC236}">
                    <a16:creationId xmlns:a16="http://schemas.microsoft.com/office/drawing/2014/main" id="{655FF14A-4A97-9FF0-3823-3E78822D35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0594" y="3549745"/>
                <a:ext cx="2854039" cy="61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8" name="Picture 10">
                <a:extLst>
                  <a:ext uri="{FF2B5EF4-FFF2-40B4-BE49-F238E27FC236}">
                    <a16:creationId xmlns:a16="http://schemas.microsoft.com/office/drawing/2014/main" id="{CDADA05A-72B1-6134-F9B5-3C29A27BC1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7011" y="3549745"/>
                <a:ext cx="2259692" cy="61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0" name="Picture 12">
                <a:extLst>
                  <a:ext uri="{FF2B5EF4-FFF2-40B4-BE49-F238E27FC236}">
                    <a16:creationId xmlns:a16="http://schemas.microsoft.com/office/drawing/2014/main" id="{EB1AB2D8-B4EB-5074-601C-26072B6AEF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8523" y="3478052"/>
                <a:ext cx="1762941" cy="64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7BB5A3-3DD6-A92D-A744-83BB96702CA8}"/>
                </a:ext>
              </a:extLst>
            </p:cNvPr>
            <p:cNvSpPr txBox="1"/>
            <p:nvPr/>
          </p:nvSpPr>
          <p:spPr>
            <a:xfrm>
              <a:off x="1700663" y="4507408"/>
              <a:ext cx="20954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GPT4o:128K</a:t>
              </a:r>
            </a:p>
            <a:p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GPT4.1:</a:t>
              </a:r>
              <a:r>
                <a:rPr lang="zh-CN" alt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1M</a:t>
              </a:r>
              <a:endParaRPr lang="en-GB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ED6A88-0DC7-C90B-9DE1-9D5916A71157}"/>
                </a:ext>
              </a:extLst>
            </p:cNvPr>
            <p:cNvSpPr txBox="1"/>
            <p:nvPr/>
          </p:nvSpPr>
          <p:spPr>
            <a:xfrm>
              <a:off x="5296663" y="4507408"/>
              <a:ext cx="26633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Sonnet</a:t>
              </a:r>
              <a:r>
                <a:rPr lang="zh-CN" alt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3.7:</a:t>
              </a:r>
              <a:r>
                <a:rPr lang="zh-CN" alt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200K</a:t>
              </a:r>
            </a:p>
            <a:p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Sonnet</a:t>
              </a:r>
              <a:r>
                <a:rPr lang="zh-CN" alt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4:</a:t>
              </a:r>
              <a:r>
                <a:rPr lang="zh-CN" alt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200K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2622E1-8BB3-004B-10E8-7F2767B7D9D0}"/>
                </a:ext>
              </a:extLst>
            </p:cNvPr>
            <p:cNvSpPr txBox="1"/>
            <p:nvPr/>
          </p:nvSpPr>
          <p:spPr>
            <a:xfrm>
              <a:off x="8852110" y="4507408"/>
              <a:ext cx="26633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Gemini</a:t>
              </a:r>
              <a:r>
                <a:rPr lang="zh-CN" alt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2:</a:t>
              </a:r>
              <a:r>
                <a:rPr lang="zh-CN" alt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1M</a:t>
              </a:r>
            </a:p>
            <a:p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Gemini</a:t>
              </a:r>
              <a:r>
                <a:rPr lang="zh-CN" alt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2.5:</a:t>
              </a:r>
              <a:r>
                <a:rPr lang="zh-CN" alt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FF1401AA-5FCA-11B5-11C2-7FA5C5F85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72454661-24A1-5402-8609-E12406FF32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sz="4400" b="1" dirty="0"/>
              <a:t>Experimental Result</a:t>
            </a:r>
            <a:r>
              <a:rPr lang="en-US" altLang="zh-CN" sz="4400" b="1" dirty="0"/>
              <a:t>s</a:t>
            </a:r>
            <a:endParaRPr lang="en-GB" sz="44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2CFF7D-AC4B-71D2-100B-AAD4C967F1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7DFC43-9119-6045-5B8A-74734D6BF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094" y="365125"/>
            <a:ext cx="5929374" cy="6492875"/>
          </a:xfrm>
          <a:prstGeom prst="rect">
            <a:avLst/>
          </a:prstGeom>
        </p:spPr>
      </p:pic>
      <p:sp>
        <p:nvSpPr>
          <p:cNvPr id="6" name="Google Shape;103;g2f3f5fdcb6d_0_10">
            <a:extLst>
              <a:ext uri="{FF2B5EF4-FFF2-40B4-BE49-F238E27FC236}">
                <a16:creationId xmlns:a16="http://schemas.microsoft.com/office/drawing/2014/main" id="{A24FC227-9BBF-6E23-CDFC-9D6017EE6E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19251"/>
            <a:ext cx="5257800" cy="487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04793" indent="0"/>
            <a:r>
              <a:rPr lang="en-GB" sz="2400" u="none" dirty="0"/>
              <a:t>3. Reasoning can improve multimodal long-context ability.</a:t>
            </a:r>
          </a:p>
          <a:p>
            <a:pPr marL="1257278" lvl="1" indent="-342900">
              <a:buFont typeface="Wingdings" pitchFamily="2" charset="2"/>
              <a:buChar char="§"/>
            </a:pPr>
            <a:r>
              <a:rPr lang="en-GB" sz="2000" dirty="0"/>
              <a:t>Gemini-2.0-Flash-T</a:t>
            </a:r>
          </a:p>
          <a:p>
            <a:pPr marL="1257278" lvl="1" indent="-342900">
              <a:buFont typeface="Wingdings" pitchFamily="2" charset="2"/>
              <a:buChar char="§"/>
            </a:pPr>
            <a:r>
              <a:rPr lang="en-GB" sz="2000" u="none" dirty="0"/>
              <a:t>Gemini2.5-Flash&amp;Pro</a:t>
            </a:r>
          </a:p>
          <a:p>
            <a:pPr marL="304793" indent="0"/>
            <a:endParaRPr lang="en-GB" sz="2400" u="none" dirty="0"/>
          </a:p>
          <a:p>
            <a:pPr marL="304793" indent="0"/>
            <a:r>
              <a:rPr lang="en-GB" sz="2400" u="none" dirty="0"/>
              <a:t>4. Different models exhibit different strengths.</a:t>
            </a:r>
          </a:p>
          <a:p>
            <a:pPr marL="1257278" lvl="1" indent="-342900">
              <a:buFont typeface="Wingdings" pitchFamily="2" charset="2"/>
              <a:buChar char="§"/>
            </a:pPr>
            <a:r>
              <a:rPr lang="en-GB" sz="2000" dirty="0"/>
              <a:t>Qwen2.5-VL-32B better on VRAG</a:t>
            </a:r>
          </a:p>
          <a:p>
            <a:pPr marL="1257278" lvl="1" indent="-342900">
              <a:buFont typeface="Wingdings" pitchFamily="2" charset="2"/>
              <a:buChar char="§"/>
            </a:pPr>
            <a:r>
              <a:rPr lang="en-GB" sz="2000" dirty="0"/>
              <a:t>InternVL3-38B better on NIAH</a:t>
            </a:r>
          </a:p>
          <a:p>
            <a:pPr marL="304793" indent="0"/>
            <a:r>
              <a:rPr lang="en-GB" sz="2400" dirty="0"/>
              <a:t>Need Comprehensive Evaluation!</a:t>
            </a:r>
          </a:p>
        </p:txBody>
      </p:sp>
    </p:spTree>
    <p:extLst>
      <p:ext uri="{BB962C8B-B14F-4D97-AF65-F5344CB8AC3E}">
        <p14:creationId xmlns:p14="http://schemas.microsoft.com/office/powerpoint/2010/main" val="321677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2BE5A516-8FDA-96B0-EDFF-CD4FB35D4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E203EE19-1E22-25FC-1DA3-3E5B5BFDF8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altLang="zh-CN" sz="4400" b="1" dirty="0"/>
              <a:t>Evaluation</a:t>
            </a:r>
            <a:r>
              <a:rPr lang="zh-CN" altLang="en-US" sz="4400" b="1" dirty="0"/>
              <a:t> </a:t>
            </a:r>
            <a:r>
              <a:rPr lang="en-US" altLang="zh-CN" sz="4400" b="1" dirty="0"/>
              <a:t>Suggestions</a:t>
            </a:r>
            <a:endParaRPr lang="en-GB" sz="4400" b="1" dirty="0"/>
          </a:p>
        </p:txBody>
      </p:sp>
      <p:sp>
        <p:nvSpPr>
          <p:cNvPr id="103" name="Google Shape;103;g2f3f5fdcb6d_0_10">
            <a:extLst>
              <a:ext uri="{FF2B5EF4-FFF2-40B4-BE49-F238E27FC236}">
                <a16:creationId xmlns:a16="http://schemas.microsoft.com/office/drawing/2014/main" id="{72B71468-2BA9-545D-B37C-9BBDA2F9A2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19251"/>
            <a:ext cx="10515600" cy="487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GB" u="none" dirty="0"/>
              <a:t>Can NIAH Tasks Reflect LCVLM’s Overall Long-Context Ability?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0126B5-9E10-8AE3-6599-EEBB8DEDA5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048A0C-7443-BE99-B101-AAA3B6144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167" y="2035175"/>
            <a:ext cx="4343817" cy="4457700"/>
          </a:xfrm>
          <a:prstGeom prst="rect">
            <a:avLst/>
          </a:prstGeom>
        </p:spPr>
      </p:pic>
      <p:sp>
        <p:nvSpPr>
          <p:cNvPr id="4" name="Google Shape;103;g2f3f5fdcb6d_0_10">
            <a:extLst>
              <a:ext uri="{FF2B5EF4-FFF2-40B4-BE49-F238E27FC236}">
                <a16:creationId xmlns:a16="http://schemas.microsoft.com/office/drawing/2014/main" id="{25B3F920-9412-CFF2-E5AA-BDE3D7347F8A}"/>
              </a:ext>
            </a:extLst>
          </p:cNvPr>
          <p:cNvSpPr txBox="1">
            <a:spLocks/>
          </p:cNvSpPr>
          <p:nvPr/>
        </p:nvSpPr>
        <p:spPr>
          <a:xfrm>
            <a:off x="838200" y="1419251"/>
            <a:ext cx="10515600" cy="48703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609585" marR="0" lvl="0" indent="-304792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 pitchFamily="34" charset="0"/>
              <a:buNone/>
              <a:defRPr sz="2800" i="0" u="sng" strike="noStrike" kern="1200" cap="none">
                <a:solidFill>
                  <a:schemeClr val="dk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219170" marR="0" lvl="1" indent="-457189" algn="just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▪"/>
              <a:defRPr sz="2400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828754" marR="0" lvl="2" indent="-431789" algn="just" defTabSz="914400" rtl="0" eaLnBrk="1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⮚"/>
              <a:defRPr sz="2000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438339" marR="0" lvl="3" indent="-423323" algn="just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3047924" marR="0" lvl="4" indent="-423323" algn="just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657509" marR="0" lvl="5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267093" marR="0" lvl="6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876678" marR="0" lvl="7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486263" marR="0" lvl="8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u="none" dirty="0"/>
          </a:p>
          <a:p>
            <a:r>
              <a:rPr lang="en-GB" dirty="0"/>
              <a:t>No!</a:t>
            </a:r>
          </a:p>
          <a:p>
            <a:endParaRPr lang="en-GB" dirty="0"/>
          </a:p>
          <a:p>
            <a:pPr marL="761993" indent="-457200">
              <a:buFont typeface="Wingdings" pitchFamily="2" charset="2"/>
              <a:buChar char="§"/>
            </a:pPr>
            <a:r>
              <a:rPr lang="en-GB" u="none" dirty="0"/>
              <a:t>Visual Haystack: Low Correlation</a:t>
            </a:r>
          </a:p>
          <a:p>
            <a:pPr marL="761993" indent="-457200">
              <a:buFont typeface="Wingdings" pitchFamily="2" charset="2"/>
              <a:buChar char="§"/>
            </a:pPr>
            <a:r>
              <a:rPr lang="en-GB" u="none" dirty="0"/>
              <a:t>MM-NIAH: &lt; 0.8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42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C6645BF1-69D1-5FD4-B516-276657059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09B5559A-FB4A-6A69-5E9B-6CD633E060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altLang="zh-CN" sz="4400" b="1" dirty="0"/>
              <a:t>Evaluation</a:t>
            </a:r>
            <a:r>
              <a:rPr lang="zh-CN" altLang="en-US" sz="4400" b="1" dirty="0"/>
              <a:t> </a:t>
            </a:r>
            <a:r>
              <a:rPr lang="en-US" altLang="zh-CN" sz="4400" b="1" dirty="0"/>
              <a:t>Suggestions</a:t>
            </a:r>
            <a:endParaRPr lang="en-GB" sz="4400" b="1" dirty="0"/>
          </a:p>
        </p:txBody>
      </p:sp>
      <p:sp>
        <p:nvSpPr>
          <p:cNvPr id="103" name="Google Shape;103;g2f3f5fdcb6d_0_10">
            <a:extLst>
              <a:ext uri="{FF2B5EF4-FFF2-40B4-BE49-F238E27FC236}">
                <a16:creationId xmlns:a16="http://schemas.microsoft.com/office/drawing/2014/main" id="{6B89FFE7-30EE-393D-CDE4-1BBF95B047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19252"/>
            <a:ext cx="10515600" cy="60319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GB" u="none" dirty="0"/>
              <a:t>NIAH tasks are hard for current LVLMs!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E55D30-E4A5-6F87-5EED-F0EC6CB495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22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C1B37-87AC-D1C8-57DE-F3AD88B66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059" y="2169838"/>
            <a:ext cx="4662129" cy="3111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C97F76-310C-6E43-7828-2C868EF0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814" y="2322018"/>
            <a:ext cx="5794375" cy="28075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B76A1A-5EBF-3AC8-C5E0-E9968780EC3D}"/>
              </a:ext>
            </a:extLst>
          </p:cNvPr>
          <p:cNvSpPr txBox="1"/>
          <p:nvPr/>
        </p:nvSpPr>
        <p:spPr>
          <a:xfrm>
            <a:off x="6736558" y="5429170"/>
            <a:ext cx="4814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Scores below 30 and 40, poor separability between models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D5E3FB-F153-0D29-C22E-EB4941CB596C}"/>
              </a:ext>
            </a:extLst>
          </p:cNvPr>
          <p:cNvSpPr txBox="1"/>
          <p:nvPr/>
        </p:nvSpPr>
        <p:spPr>
          <a:xfrm>
            <a:off x="1282075" y="5414800"/>
            <a:ext cx="46640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Random guess yields 50% accuracy, 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highlighting its difficulty.</a:t>
            </a:r>
          </a:p>
        </p:txBody>
      </p:sp>
    </p:spTree>
    <p:extLst>
      <p:ext uri="{BB962C8B-B14F-4D97-AF65-F5344CB8AC3E}">
        <p14:creationId xmlns:p14="http://schemas.microsoft.com/office/powerpoint/2010/main" val="30553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E6F39A9B-BD26-EAFB-86B8-FCC97A627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38179F74-A83D-FE81-2F8A-949B5D1D8C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altLang="zh-CN" sz="4400" b="1" dirty="0"/>
              <a:t>Evaluation</a:t>
            </a:r>
            <a:r>
              <a:rPr lang="zh-CN" altLang="en-US" sz="4400" b="1" dirty="0"/>
              <a:t> </a:t>
            </a:r>
            <a:r>
              <a:rPr lang="en-US" altLang="zh-CN" sz="4400" b="1" dirty="0"/>
              <a:t>Suggestions</a:t>
            </a:r>
            <a:endParaRPr lang="en-GB" sz="4400" b="1" dirty="0"/>
          </a:p>
        </p:txBody>
      </p:sp>
      <p:sp>
        <p:nvSpPr>
          <p:cNvPr id="103" name="Google Shape;103;g2f3f5fdcb6d_0_10">
            <a:extLst>
              <a:ext uri="{FF2B5EF4-FFF2-40B4-BE49-F238E27FC236}">
                <a16:creationId xmlns:a16="http://schemas.microsoft.com/office/drawing/2014/main" id="{C32FD8DE-A316-E807-27E0-38FC256433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19251"/>
            <a:ext cx="7177088" cy="113704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GB" u="none" dirty="0"/>
              <a:t>Correlation Across Categories are not strong, </a:t>
            </a:r>
          </a:p>
          <a:p>
            <a:r>
              <a:rPr lang="en-GB" u="none" dirty="0"/>
              <a:t>consistently &lt; 0.85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6E4E02-3B2F-C728-FE73-ABEDB48DBD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5EC29E-5323-6E1D-088B-35E8F9361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512" y="1987775"/>
            <a:ext cx="5003800" cy="4254500"/>
          </a:xfrm>
          <a:prstGeom prst="rect">
            <a:avLst/>
          </a:prstGeom>
        </p:spPr>
      </p:pic>
      <p:sp>
        <p:nvSpPr>
          <p:cNvPr id="8" name="Google Shape;103;g2f3f5fdcb6d_0_10">
            <a:extLst>
              <a:ext uri="{FF2B5EF4-FFF2-40B4-BE49-F238E27FC236}">
                <a16:creationId xmlns:a16="http://schemas.microsoft.com/office/drawing/2014/main" id="{85E45B95-A6F8-86D4-7AA6-8DE22111D391}"/>
              </a:ext>
            </a:extLst>
          </p:cNvPr>
          <p:cNvSpPr txBox="1">
            <a:spLocks/>
          </p:cNvSpPr>
          <p:nvPr/>
        </p:nvSpPr>
        <p:spPr>
          <a:xfrm>
            <a:off x="838200" y="2743512"/>
            <a:ext cx="10515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609585" marR="0" lvl="0" indent="-304792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 pitchFamily="34" charset="0"/>
              <a:buNone/>
              <a:defRPr sz="2800" i="0" u="sng" strike="noStrike" kern="1200" cap="none">
                <a:solidFill>
                  <a:schemeClr val="dk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219170" marR="0" lvl="1" indent="-457189" algn="just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▪"/>
              <a:defRPr sz="2400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828754" marR="0" lvl="2" indent="-431789" algn="just" defTabSz="914400" rtl="0" eaLnBrk="1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⮚"/>
              <a:defRPr sz="2000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438339" marR="0" lvl="3" indent="-423323" algn="just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3047924" marR="0" lvl="4" indent="-423323" algn="just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657509" marR="0" lvl="5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267093" marR="0" lvl="6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876678" marR="0" lvl="7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486263" marR="0" lvl="8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We need comprehensive evaluation!</a:t>
            </a:r>
          </a:p>
          <a:p>
            <a:endParaRPr lang="en-GB" u="none" dirty="0"/>
          </a:p>
        </p:txBody>
      </p:sp>
      <p:sp>
        <p:nvSpPr>
          <p:cNvPr id="9" name="Google Shape;103;g2f3f5fdcb6d_0_10">
            <a:extLst>
              <a:ext uri="{FF2B5EF4-FFF2-40B4-BE49-F238E27FC236}">
                <a16:creationId xmlns:a16="http://schemas.microsoft.com/office/drawing/2014/main" id="{EDA5F457-08A4-78CD-0F01-F64DD087B502}"/>
              </a:ext>
            </a:extLst>
          </p:cNvPr>
          <p:cNvSpPr txBox="1">
            <a:spLocks/>
          </p:cNvSpPr>
          <p:nvPr/>
        </p:nvSpPr>
        <p:spPr>
          <a:xfrm>
            <a:off x="838199" y="4040499"/>
            <a:ext cx="6234113" cy="12601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609585" marR="0" lvl="0" indent="-304792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 pitchFamily="34" charset="0"/>
              <a:buNone/>
              <a:defRPr sz="2800" i="0" u="sng" strike="noStrike" kern="1200" cap="none">
                <a:solidFill>
                  <a:schemeClr val="dk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219170" marR="0" lvl="1" indent="-457189" algn="just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▪"/>
              <a:defRPr sz="2400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828754" marR="0" lvl="2" indent="-431789" algn="just" defTabSz="914400" rtl="0" eaLnBrk="1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 pitchFamily="34" charset="0"/>
              <a:buChar char="⮚"/>
              <a:defRPr sz="2000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438339" marR="0" lvl="3" indent="-423323" algn="just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3047924" marR="0" lvl="4" indent="-423323" algn="just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657509" marR="0" lvl="5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267093" marR="0" lvl="6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876678" marR="0" lvl="7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486263" marR="0" lvl="8" indent="-423323" algn="l" defTabSz="914400" rtl="0" eaLnBrk="1" latinLnBrk="0" hangingPunct="1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867" i="0" u="none" strike="noStrike" kern="1200" cap="none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Long-document VQA is a reliable proxy</a:t>
            </a:r>
          </a:p>
          <a:p>
            <a:r>
              <a:rPr lang="en-GB" dirty="0"/>
              <a:t>for fast iteration.</a:t>
            </a:r>
          </a:p>
        </p:txBody>
      </p:sp>
    </p:spTree>
    <p:extLst>
      <p:ext uri="{BB962C8B-B14F-4D97-AF65-F5344CB8AC3E}">
        <p14:creationId xmlns:p14="http://schemas.microsoft.com/office/powerpoint/2010/main" val="62321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7720BAF3-77B2-A48E-2D0E-564A1DDEF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5DA3B2BB-163A-693D-0549-EFA9F8893F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sz="4400" b="1" dirty="0"/>
              <a:t>Error Analysis &amp; Case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56BD4D-C91B-5117-B093-748B9DE74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66725"/>
            <a:ext cx="10363663" cy="2570651"/>
          </a:xfrm>
          <a:prstGeom prst="rect">
            <a:avLst/>
          </a:prstGeom>
        </p:spPr>
      </p:pic>
      <p:sp>
        <p:nvSpPr>
          <p:cNvPr id="103" name="Google Shape;103;g2f3f5fdcb6d_0_10">
            <a:extLst>
              <a:ext uri="{FF2B5EF4-FFF2-40B4-BE49-F238E27FC236}">
                <a16:creationId xmlns:a16="http://schemas.microsoft.com/office/drawing/2014/main" id="{9AA4DA5E-0079-ED0E-9673-A2FFCD169E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3737376"/>
            <a:ext cx="10515600" cy="25522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r>
              <a:rPr lang="en-GB" dirty="0" err="1"/>
              <a:t>MMLongBench</a:t>
            </a:r>
            <a:r>
              <a:rPr lang="en-GB" dirty="0"/>
              <a:t>-Doc</a:t>
            </a:r>
          </a:p>
          <a:p>
            <a:pPr marL="1371578" lvl="1" indent="-457200">
              <a:buFont typeface="Wingdings" pitchFamily="2" charset="2"/>
              <a:buChar char="§"/>
            </a:pPr>
            <a:r>
              <a:rPr lang="en-GB" dirty="0"/>
              <a:t>Use OCR-extracted text instead of PDF images (w/ OCR)</a:t>
            </a:r>
          </a:p>
          <a:p>
            <a:pPr marL="1371578" lvl="1" indent="-457200">
              <a:buFont typeface="Wingdings" pitchFamily="2" charset="2"/>
              <a:buChar char="§"/>
            </a:pPr>
            <a:r>
              <a:rPr lang="en-GB" dirty="0"/>
              <a:t>Use instruction version of Qwen2.5-7B and Qwen2.5-32B (w/ LLM; text-only models)</a:t>
            </a:r>
          </a:p>
          <a:p>
            <a:pPr marL="1371578" lvl="1" indent="-457200">
              <a:buFont typeface="Wingdings" pitchFamily="2" charset="2"/>
              <a:buChar char="§"/>
            </a:pPr>
            <a:r>
              <a:rPr lang="en-GB" dirty="0"/>
              <a:t>Categorize examples according to the answer sources: text-pure and vision-needed.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F944EC-4D34-5EAA-7EDC-B3DE6221AF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08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29A69EDD-D856-B461-E368-158DEECFC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0D34396B-60BA-E816-5258-E7E6A93191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sz="4400" b="1" dirty="0"/>
              <a:t>Error Analysis &amp; Case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A48323-46D4-C357-3892-C62CDA89A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66725"/>
            <a:ext cx="10363663" cy="2570651"/>
          </a:xfrm>
          <a:prstGeom prst="rect">
            <a:avLst/>
          </a:prstGeom>
        </p:spPr>
      </p:pic>
      <p:sp>
        <p:nvSpPr>
          <p:cNvPr id="103" name="Google Shape;103;g2f3f5fdcb6d_0_10">
            <a:extLst>
              <a:ext uri="{FF2B5EF4-FFF2-40B4-BE49-F238E27FC236}">
                <a16:creationId xmlns:a16="http://schemas.microsoft.com/office/drawing/2014/main" id="{BAE3FCF0-7D1C-E348-CAF1-33530EC39E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3737376"/>
            <a:ext cx="10515600" cy="25522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GB" dirty="0"/>
              <a:t>Findings:</a:t>
            </a:r>
          </a:p>
          <a:p>
            <a:pPr marL="1371578" lvl="1" indent="-457200">
              <a:buFont typeface="Wingdings" pitchFamily="2" charset="2"/>
              <a:buChar char="§"/>
            </a:pPr>
            <a:r>
              <a:rPr lang="en-GB" dirty="0"/>
              <a:t>No clear winner between OCR-extracted text and PDF images</a:t>
            </a:r>
          </a:p>
          <a:p>
            <a:pPr marL="1371578" lvl="1" indent="-457200">
              <a:buFont typeface="Wingdings" pitchFamily="2" charset="2"/>
              <a:buChar char="§"/>
            </a:pPr>
            <a:r>
              <a:rPr lang="en-GB" dirty="0"/>
              <a:t>OCR text yields better performance in text-pure cases</a:t>
            </a:r>
          </a:p>
          <a:p>
            <a:pPr marL="1371578" lvl="1" indent="-457200">
              <a:buFont typeface="Wingdings" pitchFamily="2" charset="2"/>
              <a:buChar char="§"/>
            </a:pPr>
            <a:r>
              <a:rPr lang="en-GB" dirty="0"/>
              <a:t>PDF images lead to higher scores in vision-needed cases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161D92-3794-3EE3-0C28-A65FB41577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25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502672-D196-F491-DFE7-B3A871712FA4}"/>
              </a:ext>
            </a:extLst>
          </p:cNvPr>
          <p:cNvSpPr txBox="1"/>
          <p:nvPr/>
        </p:nvSpPr>
        <p:spPr>
          <a:xfrm>
            <a:off x="2857338" y="5784807"/>
            <a:ext cx="6325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OCR ability in long context is a bottleneck!</a:t>
            </a:r>
          </a:p>
        </p:txBody>
      </p:sp>
    </p:spTree>
    <p:extLst>
      <p:ext uri="{BB962C8B-B14F-4D97-AF65-F5344CB8AC3E}">
        <p14:creationId xmlns:p14="http://schemas.microsoft.com/office/powerpoint/2010/main" val="111786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9EF18EE2-AA8D-ECE5-FBE0-EDD01B54F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6EEAEB28-2738-4A41-AB26-F8415A6CD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sz="4400" b="1" dirty="0"/>
              <a:t>Error Analysis &amp; Case Studies</a:t>
            </a:r>
          </a:p>
        </p:txBody>
      </p:sp>
      <p:sp>
        <p:nvSpPr>
          <p:cNvPr id="103" name="Google Shape;103;g2f3f5fdcb6d_0_10">
            <a:extLst>
              <a:ext uri="{FF2B5EF4-FFF2-40B4-BE49-F238E27FC236}">
                <a16:creationId xmlns:a16="http://schemas.microsoft.com/office/drawing/2014/main" id="{3884099B-8ACC-415F-6157-A25FA3894A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5637" y="1581981"/>
            <a:ext cx="6484988" cy="454237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GB" dirty="0"/>
              <a:t>Visual RAG (InfoSeek)</a:t>
            </a:r>
          </a:p>
          <a:p>
            <a:pPr marL="1371578" lvl="1" indent="-457200">
              <a:buFont typeface="Wingdings" pitchFamily="2" charset="2"/>
              <a:buChar char="§"/>
            </a:pPr>
            <a:r>
              <a:rPr lang="en-GB" dirty="0"/>
              <a:t>Replace the image with entity name</a:t>
            </a:r>
          </a:p>
          <a:p>
            <a:pPr marL="1371578" lvl="1" indent="-457200">
              <a:buFont typeface="Wingdings" pitchFamily="2" charset="2"/>
              <a:buChar char="§"/>
            </a:pPr>
            <a:r>
              <a:rPr lang="en-GB" dirty="0"/>
              <a:t>Use instruction version of Qwen2.5-7B and Qwen2.5-32B (w/ LLM; text-only models)</a:t>
            </a:r>
          </a:p>
          <a:p>
            <a:pPr marL="304793" indent="0"/>
            <a:r>
              <a:rPr lang="en-GB" dirty="0"/>
              <a:t>Findings:</a:t>
            </a:r>
          </a:p>
          <a:p>
            <a:pPr marL="1371578" lvl="1" indent="-457200">
              <a:buFont typeface="Wingdings" pitchFamily="2" charset="2"/>
              <a:buChar char="§"/>
            </a:pPr>
            <a:r>
              <a:rPr lang="en-GB" dirty="0"/>
              <a:t>All models improves when we use entity name</a:t>
            </a:r>
          </a:p>
          <a:p>
            <a:pPr marL="1371578" lvl="1" indent="-457200">
              <a:buFont typeface="Wingdings" pitchFamily="2" charset="2"/>
              <a:buChar char="§"/>
            </a:pPr>
            <a:r>
              <a:rPr lang="en-GB" dirty="0"/>
              <a:t>Text-only models perform better</a:t>
            </a:r>
          </a:p>
          <a:p>
            <a:pPr marL="1371578" lvl="1" indent="-457200">
              <a:buFont typeface="Wingdings" pitchFamily="2" charset="2"/>
              <a:buChar char="§"/>
            </a:pPr>
            <a:endParaRPr lang="en-GB" u="non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66F1ED-2196-ED67-F843-A084914515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26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AEBF5B-5C41-6052-3A63-3C7D68926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625" y="1581981"/>
            <a:ext cx="4749800" cy="3213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CCFE4D-C5CC-6105-CC5A-57EA40F94E1F}"/>
              </a:ext>
            </a:extLst>
          </p:cNvPr>
          <p:cNvSpPr txBox="1"/>
          <p:nvPr/>
        </p:nvSpPr>
        <p:spPr>
          <a:xfrm>
            <a:off x="7392813" y="4798965"/>
            <a:ext cx="42975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Cross-modal retrieval in </a:t>
            </a:r>
          </a:p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long context is a bottleneck!</a:t>
            </a:r>
          </a:p>
        </p:txBody>
      </p:sp>
    </p:spTree>
    <p:extLst>
      <p:ext uri="{BB962C8B-B14F-4D97-AF65-F5344CB8AC3E}">
        <p14:creationId xmlns:p14="http://schemas.microsoft.com/office/powerpoint/2010/main" val="95102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A9140AF5-E318-EA94-B3EA-3BE694DB1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5806104C-5091-0C4C-F1F0-3B5AAD646F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sz="4400" b="1" dirty="0"/>
              <a:t>More Experiments &amp; Analysis</a:t>
            </a:r>
            <a:r>
              <a:rPr lang="zh-CN" altLang="en-US" sz="4400" b="1" dirty="0"/>
              <a:t> </a:t>
            </a:r>
            <a:r>
              <a:rPr lang="en-US" altLang="zh-CN" sz="4400" b="1" dirty="0"/>
              <a:t>(</a:t>
            </a:r>
            <a:r>
              <a:rPr lang="en-US" altLang="zh-CN" sz="4400" b="1" dirty="0" err="1"/>
              <a:t>YaRN</a:t>
            </a:r>
            <a:r>
              <a:rPr lang="en-US" altLang="zh-CN" sz="4400" b="1" dirty="0"/>
              <a:t>)</a:t>
            </a:r>
            <a:endParaRPr lang="en-GB" sz="44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8490FB-BF22-C2C7-6C2C-D4D926164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27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005970-0C40-E4D3-6E2D-A20B2966C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662" y="1166725"/>
            <a:ext cx="8222676" cy="3831224"/>
          </a:xfrm>
          <a:prstGeom prst="rect">
            <a:avLst/>
          </a:prstGeom>
        </p:spPr>
      </p:pic>
      <p:sp>
        <p:nvSpPr>
          <p:cNvPr id="8" name="Google Shape;103;g2f3f5fdcb6d_0_10">
            <a:extLst>
              <a:ext uri="{FF2B5EF4-FFF2-40B4-BE49-F238E27FC236}">
                <a16:creationId xmlns:a16="http://schemas.microsoft.com/office/drawing/2014/main" id="{4881D7DF-3CB7-9115-9F71-B45E66CE06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4997949"/>
            <a:ext cx="10515600" cy="18600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71578" lvl="1" indent="-457200">
              <a:buFont typeface="Wingdings" pitchFamily="2" charset="2"/>
              <a:buChar char="§"/>
            </a:pPr>
            <a:r>
              <a:rPr lang="en-GB" dirty="0"/>
              <a:t>Performance on shorter input length hurts</a:t>
            </a:r>
          </a:p>
          <a:p>
            <a:pPr marL="1371578" lvl="1" indent="-457200">
              <a:buFont typeface="Wingdings" pitchFamily="2" charset="2"/>
              <a:buChar char="§"/>
            </a:pPr>
            <a:r>
              <a:rPr lang="en-GB" dirty="0"/>
              <a:t>Only 3B model improves a lot at 128K</a:t>
            </a:r>
          </a:p>
          <a:p>
            <a:pPr marL="1371578" lvl="1" indent="-457200">
              <a:buFont typeface="Wingdings" pitchFamily="2" charset="2"/>
              <a:buChar char="§"/>
            </a:pPr>
            <a:r>
              <a:rPr lang="en-GB" dirty="0"/>
              <a:t>32B and 72B only fluctuate</a:t>
            </a:r>
          </a:p>
        </p:txBody>
      </p:sp>
    </p:spTree>
    <p:extLst>
      <p:ext uri="{BB962C8B-B14F-4D97-AF65-F5344CB8AC3E}">
        <p14:creationId xmlns:p14="http://schemas.microsoft.com/office/powerpoint/2010/main" val="93305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72278D42-ABBF-0268-6572-55565A4B2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528AFE1E-785A-BB2E-485B-BF59965A05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sz="4400" b="1" dirty="0"/>
              <a:t>More Experiments &amp;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29C597-5F40-99D4-C3B4-3CC231B20B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28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103;g2f3f5fdcb6d_0_10">
            <a:extLst>
              <a:ext uri="{FF2B5EF4-FFF2-40B4-BE49-F238E27FC236}">
                <a16:creationId xmlns:a16="http://schemas.microsoft.com/office/drawing/2014/main" id="{6F38C6BA-A173-822B-AFA8-21D3A48B14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566750"/>
            <a:ext cx="10515600" cy="372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71578" lvl="1" indent="-457200">
              <a:buFont typeface="Wingdings" pitchFamily="2" charset="2"/>
              <a:buChar char="§"/>
            </a:pPr>
            <a:r>
              <a:rPr lang="en-GB" dirty="0"/>
              <a:t>Full model evaluation (46 models)</a:t>
            </a:r>
          </a:p>
          <a:p>
            <a:pPr marL="1371578" lvl="1" indent="-457200">
              <a:buFont typeface="Wingdings" pitchFamily="2" charset="2"/>
              <a:buChar char="§"/>
            </a:pPr>
            <a:r>
              <a:rPr lang="en-GB" dirty="0"/>
              <a:t>V2PE on InternVL2</a:t>
            </a:r>
          </a:p>
          <a:p>
            <a:pPr marL="1371578" lvl="1" indent="-457200">
              <a:buFont typeface="Wingdings" pitchFamily="2" charset="2"/>
              <a:buChar char="§"/>
            </a:pPr>
            <a:r>
              <a:rPr lang="en-GB" dirty="0"/>
              <a:t>Lost in the middle</a:t>
            </a:r>
          </a:p>
          <a:p>
            <a:pPr marL="1371578" lvl="1" indent="-457200">
              <a:buFont typeface="Wingdings" pitchFamily="2" charset="2"/>
              <a:buChar char="§"/>
            </a:pPr>
            <a:r>
              <a:rPr lang="en-GB" sz="3200" dirty="0"/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D88905-540B-2AEB-02BB-43D1D9F18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079" y="2317898"/>
            <a:ext cx="7372270" cy="41749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838FE0-889B-3C6F-7C24-B98B2761C68F}"/>
              </a:ext>
            </a:extLst>
          </p:cNvPr>
          <p:cNvSpPr txBox="1"/>
          <p:nvPr/>
        </p:nvSpPr>
        <p:spPr>
          <a:xfrm>
            <a:off x="6960638" y="1948566"/>
            <a:ext cx="2665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Lost in the middle (partial)</a:t>
            </a:r>
          </a:p>
        </p:txBody>
      </p:sp>
    </p:spTree>
    <p:extLst>
      <p:ext uri="{BB962C8B-B14F-4D97-AF65-F5344CB8AC3E}">
        <p14:creationId xmlns:p14="http://schemas.microsoft.com/office/powerpoint/2010/main" val="178183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45018ED2-A6A5-3CC5-9332-05CF2A47B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CF1A65F3-7711-3477-4071-06CF200367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GB" sz="4400" b="1" dirty="0"/>
              <a:t>Conclusions &amp; Future Work</a:t>
            </a:r>
          </a:p>
        </p:txBody>
      </p:sp>
      <p:sp>
        <p:nvSpPr>
          <p:cNvPr id="103" name="Google Shape;103;g2f3f5fdcb6d_0_10">
            <a:extLst>
              <a:ext uri="{FF2B5EF4-FFF2-40B4-BE49-F238E27FC236}">
                <a16:creationId xmlns:a16="http://schemas.microsoft.com/office/drawing/2014/main" id="{5A50874D-06A6-55A1-A941-3E68FEABA5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19251"/>
            <a:ext cx="10515600" cy="487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61993" indent="-457200">
              <a:buFont typeface="Wingdings" pitchFamily="2" charset="2"/>
              <a:buChar char="§"/>
            </a:pPr>
            <a:r>
              <a:rPr lang="en-GB" u="none" dirty="0"/>
              <a:t>First comprehensive benchmark for long-context vision-language models (LCVLMs)</a:t>
            </a:r>
          </a:p>
          <a:p>
            <a:pPr marL="761993" indent="-457200">
              <a:buFont typeface="Wingdings" pitchFamily="2" charset="2"/>
              <a:buChar char="§"/>
            </a:pPr>
            <a:r>
              <a:rPr lang="en-GB" u="none" dirty="0"/>
              <a:t>Rigorous, extensible foundation for diagnosing the strengths and weaknesses of frontier LCVLMs</a:t>
            </a:r>
          </a:p>
          <a:p>
            <a:pPr marL="761993" indent="-457200">
              <a:buFont typeface="Wingdings" pitchFamily="2" charset="2"/>
              <a:buChar char="§"/>
            </a:pPr>
            <a:r>
              <a:rPr lang="en-GB" u="none" dirty="0"/>
              <a:t>Evaluation on 46 models reveals with rich insights</a:t>
            </a:r>
          </a:p>
          <a:p>
            <a:pPr marL="304793" indent="0"/>
            <a:endParaRPr lang="en-GB" u="none" dirty="0"/>
          </a:p>
          <a:p>
            <a:pPr marL="304793" indent="0"/>
            <a:endParaRPr lang="en-GB" u="none" dirty="0"/>
          </a:p>
          <a:p>
            <a:pPr marL="304793" indent="0"/>
            <a:r>
              <a:rPr lang="en-GB" b="1" dirty="0"/>
              <a:t>Looking forward, we hope MMLONGBENCH will serve as a standard yardstick for the community to benchmark new LCVLMs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EC1BD7-8C1B-C792-E7E5-288699E85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29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93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B4BE9346-7E80-1EDB-A0CF-FE3466815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C85953B-5449-C951-E593-860368870EB8}"/>
              </a:ext>
            </a:extLst>
          </p:cNvPr>
          <p:cNvGrpSpPr/>
          <p:nvPr/>
        </p:nvGrpSpPr>
        <p:grpSpPr>
          <a:xfrm>
            <a:off x="838200" y="2548010"/>
            <a:ext cx="10691451" cy="3944865"/>
            <a:chOff x="838200" y="2180492"/>
            <a:chExt cx="10691451" cy="394486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CE7BD50-8ADD-ECD7-4F65-A136DCC77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2180492"/>
              <a:ext cx="4362597" cy="342164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A2B782F-0BA0-4C86-7EEF-274A72C9F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5591" y="2182137"/>
              <a:ext cx="6024060" cy="3420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E3B0E1-7A6D-C162-9529-42F230110B54}"/>
                </a:ext>
              </a:extLst>
            </p:cNvPr>
            <p:cNvSpPr txBox="1"/>
            <p:nvPr/>
          </p:nvSpPr>
          <p:spPr>
            <a:xfrm>
              <a:off x="1523412" y="5602137"/>
              <a:ext cx="3341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Long</a:t>
              </a:r>
              <a:r>
                <a:rPr lang="zh-CN" alt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Agent</a:t>
              </a:r>
              <a:r>
                <a:rPr lang="zh-CN" alt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History</a:t>
              </a:r>
              <a:r>
                <a:rPr lang="en-US" altLang="zh-CN" sz="28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[1]</a:t>
              </a:r>
              <a:endParaRPr lang="en-GB" sz="2800" baseline="30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379E49-DC49-C2FA-E761-80795099E324}"/>
                </a:ext>
              </a:extLst>
            </p:cNvPr>
            <p:cNvSpPr txBox="1"/>
            <p:nvPr/>
          </p:nvSpPr>
          <p:spPr>
            <a:xfrm>
              <a:off x="6846788" y="5602137"/>
              <a:ext cx="36549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Document-Level</a:t>
              </a:r>
              <a:r>
                <a:rPr lang="zh-CN" alt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VQA</a:t>
              </a:r>
              <a:r>
                <a:rPr lang="en-US" altLang="zh-CN" sz="28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[2]</a:t>
              </a:r>
              <a:endParaRPr lang="en-GB" sz="2800" baseline="30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0D79D21B-352C-7B0A-44ED-7F0AE8BC0B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400" dirty="0"/>
              <a:t>Introduction</a:t>
            </a:r>
            <a:endParaRPr sz="4400" dirty="0"/>
          </a:p>
        </p:txBody>
      </p:sp>
      <p:sp>
        <p:nvSpPr>
          <p:cNvPr id="103" name="Google Shape;103;g2f3f5fdcb6d_0_10">
            <a:extLst>
              <a:ext uri="{FF2B5EF4-FFF2-40B4-BE49-F238E27FC236}">
                <a16:creationId xmlns:a16="http://schemas.microsoft.com/office/drawing/2014/main" id="{1B3EFA5E-D906-6C2A-6E10-CA2E8B906F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19251"/>
            <a:ext cx="10515600" cy="152324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/>
            <a:r>
              <a:rPr lang="en-US" altLang="zh-CN" u="none" dirty="0"/>
              <a:t>Why</a:t>
            </a:r>
            <a:r>
              <a:rPr lang="zh-CN" altLang="en-US" u="none" dirty="0"/>
              <a:t> </a:t>
            </a:r>
            <a:r>
              <a:rPr lang="en-US" altLang="zh-CN" u="none" dirty="0"/>
              <a:t>Long-Context?</a:t>
            </a:r>
            <a:r>
              <a:rPr lang="zh-CN" altLang="en-US" u="none" dirty="0"/>
              <a:t> </a:t>
            </a:r>
            <a:endParaRPr lang="en-GB" altLang="zh-CN" u="none" dirty="0"/>
          </a:p>
          <a:p>
            <a:pPr marL="0" lvl="0" indent="0"/>
            <a:r>
              <a:rPr lang="en-US" altLang="zh-CN" u="none" dirty="0"/>
              <a:t>A</a:t>
            </a:r>
            <a:r>
              <a:rPr lang="zh-CN" altLang="en-US" u="none" dirty="0"/>
              <a:t> </a:t>
            </a:r>
            <a:r>
              <a:rPr lang="en-US" altLang="zh-CN" u="none" dirty="0"/>
              <a:t>wide</a:t>
            </a:r>
            <a:r>
              <a:rPr lang="zh-CN" altLang="en-US" u="none" dirty="0"/>
              <a:t> </a:t>
            </a:r>
            <a:r>
              <a:rPr lang="en-US" altLang="zh-CN" u="none" dirty="0"/>
              <a:t>array</a:t>
            </a:r>
            <a:r>
              <a:rPr lang="zh-CN" altLang="en-US" u="none" dirty="0"/>
              <a:t> </a:t>
            </a:r>
            <a:r>
              <a:rPr lang="en-US" altLang="zh-CN" u="none" dirty="0"/>
              <a:t>of</a:t>
            </a:r>
            <a:r>
              <a:rPr lang="zh-CN" altLang="en-US" u="none" dirty="0"/>
              <a:t> </a:t>
            </a:r>
            <a:r>
              <a:rPr lang="en-US" altLang="zh-CN" u="none" dirty="0"/>
              <a:t>applications:</a:t>
            </a:r>
            <a:br>
              <a:rPr lang="en-US" altLang="zh-CN" u="none" dirty="0"/>
            </a:br>
            <a:endParaRPr u="non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CC65DE-DD03-5CBF-824E-23830B8B78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CF20CC-2DC8-FFA4-426B-DA94B311F713}"/>
              </a:ext>
            </a:extLst>
          </p:cNvPr>
          <p:cNvSpPr txBox="1"/>
          <p:nvPr/>
        </p:nvSpPr>
        <p:spPr>
          <a:xfrm>
            <a:off x="5440771" y="1107291"/>
            <a:ext cx="48422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Also,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multiple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web pages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various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softwares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etc.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C84AE0-AEBB-E685-1209-D783B65025AC}"/>
              </a:ext>
            </a:extLst>
          </p:cNvPr>
          <p:cNvSpPr txBox="1"/>
          <p:nvPr/>
        </p:nvSpPr>
        <p:spPr>
          <a:xfrm>
            <a:off x="79042" y="6454576"/>
            <a:ext cx="7175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[1]</a:t>
            </a:r>
            <a:r>
              <a:rPr lang="zh-CN" altLang="en-US" sz="1000" dirty="0"/>
              <a:t> </a:t>
            </a:r>
            <a:r>
              <a:rPr lang="en-GB" sz="1000" dirty="0"/>
              <a:t>Shridhar, Mohit, et al. "Alfred: A benchmark for interpreting grounded instructions for everyday tasks." </a:t>
            </a:r>
            <a:r>
              <a:rPr lang="en-US" altLang="zh-CN" sz="1000" dirty="0"/>
              <a:t>CVPR</a:t>
            </a:r>
            <a:r>
              <a:rPr lang="en-GB" sz="1000" dirty="0"/>
              <a:t>. 2020.</a:t>
            </a:r>
          </a:p>
          <a:p>
            <a:r>
              <a:rPr lang="en-US" altLang="zh-CN" sz="1000" dirty="0"/>
              <a:t>[2]</a:t>
            </a:r>
            <a:r>
              <a:rPr lang="zh-CN" altLang="en-US" sz="1000" dirty="0"/>
              <a:t> </a:t>
            </a:r>
            <a:r>
              <a:rPr lang="en-GB" altLang="zh-CN" sz="1000" dirty="0"/>
              <a:t>Ma, Yubo, et al. "MMLONGBENCH-DOC: Benchmarking Long-context Document Understanding with Visualizations." </a:t>
            </a:r>
            <a:r>
              <a:rPr lang="en-GB" altLang="zh-CN" sz="1000" dirty="0" err="1"/>
              <a:t>Neurips</a:t>
            </a:r>
            <a:r>
              <a:rPr lang="en-GB" altLang="zh-CN" sz="1000" dirty="0"/>
              <a:t>, 2024.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6476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7DA51842-8619-E0E4-9C09-96E06B8BD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9656EC70-5857-1941-9440-5A103DA74A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GB" sz="4400" dirty="0"/>
              <a:t>Problem Analysis</a:t>
            </a:r>
            <a:endParaRPr sz="4400" dirty="0"/>
          </a:p>
        </p:txBody>
      </p:sp>
      <p:sp>
        <p:nvSpPr>
          <p:cNvPr id="103" name="Google Shape;103;g2f3f5fdcb6d_0_10">
            <a:extLst>
              <a:ext uri="{FF2B5EF4-FFF2-40B4-BE49-F238E27FC236}">
                <a16:creationId xmlns:a16="http://schemas.microsoft.com/office/drawing/2014/main" id="{CB04D165-40FF-CF69-CB62-6888CBBAAC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166725"/>
            <a:ext cx="10515600" cy="10845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/>
            <a:r>
              <a:rPr lang="en-US" altLang="zh-CN" u="none" dirty="0"/>
              <a:t>However,</a:t>
            </a:r>
            <a:r>
              <a:rPr lang="zh-CN" altLang="en-US" u="none" dirty="0"/>
              <a:t> </a:t>
            </a:r>
            <a:r>
              <a:rPr lang="en-US" altLang="zh-CN" u="none" dirty="0"/>
              <a:t>evaluation</a:t>
            </a:r>
            <a:r>
              <a:rPr lang="zh-CN" altLang="en-US" u="none" dirty="0"/>
              <a:t> </a:t>
            </a:r>
            <a:r>
              <a:rPr lang="en-US" altLang="zh-CN" u="none" dirty="0"/>
              <a:t>of</a:t>
            </a:r>
            <a:r>
              <a:rPr lang="zh-CN" altLang="en-US" u="none" dirty="0"/>
              <a:t> </a:t>
            </a:r>
            <a:r>
              <a:rPr lang="en-US" altLang="zh-CN" u="none" dirty="0"/>
              <a:t>long</a:t>
            </a:r>
            <a:r>
              <a:rPr lang="zh-CN" altLang="en-US" u="none" dirty="0"/>
              <a:t> </a:t>
            </a:r>
            <a:r>
              <a:rPr lang="en-US" altLang="zh-CN" u="none" dirty="0"/>
              <a:t>context</a:t>
            </a:r>
            <a:r>
              <a:rPr lang="zh-CN" altLang="en-US" u="none" dirty="0"/>
              <a:t> </a:t>
            </a:r>
            <a:r>
              <a:rPr lang="en-US" altLang="zh-CN" u="none" dirty="0"/>
              <a:t>lags</a:t>
            </a:r>
            <a:r>
              <a:rPr lang="zh-CN" altLang="en-US" u="none" dirty="0"/>
              <a:t> </a:t>
            </a:r>
            <a:r>
              <a:rPr lang="en-US" altLang="zh-CN" u="none" dirty="0"/>
              <a:t>behind:</a:t>
            </a:r>
            <a:endParaRPr lang="en-GB" u="none" dirty="0"/>
          </a:p>
          <a:p>
            <a:pPr marL="1066785" lvl="1" indent="-457200">
              <a:buFont typeface="Wingdings" pitchFamily="2" charset="2"/>
              <a:buChar char="§"/>
            </a:pPr>
            <a:r>
              <a:rPr lang="en-GB" u="none" dirty="0">
                <a:latin typeface="Calibri" panose="020F0502020204030204" pitchFamily="34" charset="0"/>
                <a:cs typeface="Calibri" panose="020F0502020204030204" pitchFamily="34" charset="0"/>
              </a:rPr>
              <a:t>Limited task coverage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07EDC0-824D-76AE-3F15-05DD594D8D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3599C-BB98-5229-285B-90CBB41FBD90}"/>
              </a:ext>
            </a:extLst>
          </p:cNvPr>
          <p:cNvGrpSpPr/>
          <p:nvPr/>
        </p:nvGrpSpPr>
        <p:grpSpPr>
          <a:xfrm>
            <a:off x="434217" y="2251296"/>
            <a:ext cx="11323566" cy="4112625"/>
            <a:chOff x="467135" y="2380250"/>
            <a:chExt cx="11323566" cy="411262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DF9E4D5-30ED-5A9A-FFDC-0A74F94A2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16319" y="2380250"/>
              <a:ext cx="4874382" cy="3420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CF9147-C9EB-7B34-D2A8-5D67D762E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135" y="2380250"/>
              <a:ext cx="6078119" cy="3420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B3B40-A1FE-A840-74EF-2FF13FD39CF0}"/>
                </a:ext>
              </a:extLst>
            </p:cNvPr>
            <p:cNvSpPr txBox="1"/>
            <p:nvPr/>
          </p:nvSpPr>
          <p:spPr>
            <a:xfrm>
              <a:off x="2010108" y="5969655"/>
              <a:ext cx="29921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Multimodal</a:t>
              </a:r>
              <a:r>
                <a:rPr lang="zh-CN" alt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NIAH</a:t>
              </a:r>
              <a:r>
                <a:rPr lang="en-US" altLang="zh-CN" sz="28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[3]</a:t>
              </a:r>
              <a:endParaRPr lang="en-GB" sz="2800" baseline="30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F88764-C782-6266-A22A-FCD6FCF3FFE2}"/>
                </a:ext>
              </a:extLst>
            </p:cNvPr>
            <p:cNvSpPr txBox="1"/>
            <p:nvPr/>
          </p:nvSpPr>
          <p:spPr>
            <a:xfrm>
              <a:off x="7597967" y="5969655"/>
              <a:ext cx="3341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Long-Document</a:t>
              </a:r>
              <a:r>
                <a:rPr lang="zh-CN" alt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VQA</a:t>
              </a:r>
              <a:endParaRPr lang="en-GB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2E22BC9-7819-6472-62A1-11E616346F04}"/>
              </a:ext>
            </a:extLst>
          </p:cNvPr>
          <p:cNvSpPr txBox="1"/>
          <p:nvPr/>
        </p:nvSpPr>
        <p:spPr>
          <a:xfrm>
            <a:off x="79042" y="6454576"/>
            <a:ext cx="40895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[3]</a:t>
            </a:r>
            <a:r>
              <a:rPr lang="zh-CN" altLang="en-US" sz="1000" dirty="0"/>
              <a:t> </a:t>
            </a:r>
            <a:r>
              <a:rPr lang="en-GB" sz="1000" dirty="0"/>
              <a:t>Wang, </a:t>
            </a:r>
            <a:r>
              <a:rPr lang="en-GB" sz="1000" dirty="0" err="1"/>
              <a:t>Weiyun</a:t>
            </a:r>
            <a:r>
              <a:rPr lang="en-GB" sz="1000" dirty="0"/>
              <a:t>, et al. "Needle in a multimodal haystack." </a:t>
            </a:r>
            <a:r>
              <a:rPr lang="en-GB" sz="1000" dirty="0" err="1"/>
              <a:t>Neurips</a:t>
            </a:r>
            <a:r>
              <a:rPr lang="en-GB" sz="1000" dirty="0"/>
              <a:t>, 2024.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4379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65E293F4-0A22-46EA-DAEA-D3C08E0A5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7C8638A8-6F38-E2A4-C817-30A3CEA544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GB" sz="4400" dirty="0"/>
              <a:t>Problem Analysis</a:t>
            </a:r>
            <a:endParaRPr sz="4400" dirty="0"/>
          </a:p>
        </p:txBody>
      </p:sp>
      <p:sp>
        <p:nvSpPr>
          <p:cNvPr id="103" name="Google Shape;103;g2f3f5fdcb6d_0_10">
            <a:extLst>
              <a:ext uri="{FF2B5EF4-FFF2-40B4-BE49-F238E27FC236}">
                <a16:creationId xmlns:a16="http://schemas.microsoft.com/office/drawing/2014/main" id="{DD45CAAB-33BA-DEB4-2392-185A3E79FB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19251"/>
            <a:ext cx="10515600" cy="487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/>
            <a:r>
              <a:rPr lang="en-US" altLang="zh-CN" u="none" dirty="0"/>
              <a:t>However,</a:t>
            </a:r>
            <a:r>
              <a:rPr lang="zh-CN" altLang="en-US" u="none" dirty="0"/>
              <a:t> </a:t>
            </a:r>
            <a:r>
              <a:rPr lang="en-US" altLang="zh-CN" u="none" dirty="0"/>
              <a:t>evaluation</a:t>
            </a:r>
            <a:r>
              <a:rPr lang="zh-CN" altLang="en-US" u="none" dirty="0"/>
              <a:t> </a:t>
            </a:r>
            <a:r>
              <a:rPr lang="en-US" altLang="zh-CN" u="none" dirty="0"/>
              <a:t>of</a:t>
            </a:r>
            <a:r>
              <a:rPr lang="zh-CN" altLang="en-US" u="none" dirty="0"/>
              <a:t> </a:t>
            </a:r>
            <a:r>
              <a:rPr lang="en-US" altLang="zh-CN" u="none" dirty="0"/>
              <a:t>long</a:t>
            </a:r>
            <a:r>
              <a:rPr lang="zh-CN" altLang="en-US" u="none" dirty="0"/>
              <a:t> </a:t>
            </a:r>
            <a:r>
              <a:rPr lang="en-US" altLang="zh-CN" u="none" dirty="0"/>
              <a:t>context</a:t>
            </a:r>
            <a:r>
              <a:rPr lang="zh-CN" altLang="en-US" u="none" dirty="0"/>
              <a:t> </a:t>
            </a:r>
            <a:r>
              <a:rPr lang="en-US" altLang="zh-CN" u="none" dirty="0"/>
              <a:t>lags</a:t>
            </a:r>
            <a:r>
              <a:rPr lang="zh-CN" altLang="en-US" u="none" dirty="0"/>
              <a:t> </a:t>
            </a:r>
            <a:r>
              <a:rPr lang="en-US" altLang="zh-CN" u="none" dirty="0"/>
              <a:t>behind:</a:t>
            </a:r>
            <a:endParaRPr lang="en-GB" u="none" dirty="0"/>
          </a:p>
          <a:p>
            <a:pPr marL="1066785" lvl="1" indent="-457200">
              <a:buFont typeface="Wingdings" pitchFamily="2" charset="2"/>
              <a:buChar char="§"/>
            </a:pPr>
            <a:r>
              <a:rPr lang="en-GB" u="none" dirty="0">
                <a:latin typeface="Calibri" panose="020F0502020204030204" pitchFamily="34" charset="0"/>
                <a:cs typeface="Calibri" panose="020F0502020204030204" pitchFamily="34" charset="0"/>
              </a:rPr>
              <a:t>Lack of image type diversity</a:t>
            </a:r>
          </a:p>
          <a:p>
            <a:pPr marL="609585" lvl="1" indent="0">
              <a:buNone/>
            </a:pPr>
            <a:endParaRPr lang="en-GB" u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FE98A0-19FA-D343-6CB0-85F1E48C54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5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156879-C701-B7BA-B907-47AC61380F17}"/>
              </a:ext>
            </a:extLst>
          </p:cNvPr>
          <p:cNvGrpSpPr/>
          <p:nvPr/>
        </p:nvGrpSpPr>
        <p:grpSpPr>
          <a:xfrm>
            <a:off x="1188354" y="2026128"/>
            <a:ext cx="10515600" cy="3769208"/>
            <a:chOff x="1180181" y="2019411"/>
            <a:chExt cx="10515600" cy="3769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E61BA5-3E9C-E6A6-ADCE-2733AE9AE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9492" y="2777158"/>
              <a:ext cx="3403480" cy="236513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30F92E-AB6A-D8BB-5FBD-1EE6371FB356}"/>
                </a:ext>
              </a:extLst>
            </p:cNvPr>
            <p:cNvSpPr txBox="1"/>
            <p:nvPr/>
          </p:nvSpPr>
          <p:spPr>
            <a:xfrm>
              <a:off x="1180181" y="5142288"/>
              <a:ext cx="464210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Natural: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everyday scenes, objects, or people</a:t>
              </a:r>
            </a:p>
            <a:p>
              <a:pPr algn="ctr"/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e.g.,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Visual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Haystack</a:t>
              </a:r>
              <a:r>
                <a:rPr lang="en-US" altLang="zh-CN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[4]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uses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COCO</a:t>
              </a:r>
              <a:r>
                <a:rPr lang="en-US" altLang="zh-CN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[5]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datasets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96C610-355A-8BF4-EB20-D0B621852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9382" y="2019411"/>
              <a:ext cx="4396154" cy="31228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4E5131-7DEA-9739-CA89-B1A4D6FFEBC5}"/>
                </a:ext>
              </a:extLst>
            </p:cNvPr>
            <p:cNvSpPr txBox="1"/>
            <p:nvPr/>
          </p:nvSpPr>
          <p:spPr>
            <a:xfrm>
              <a:off x="6506245" y="5128854"/>
              <a:ext cx="518953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Synthetic: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scanned documents,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model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generation</a:t>
              </a:r>
              <a:endParaRPr lang="en-GB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e.g.,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 err="1">
                  <a:latin typeface="Calibri" panose="020F0502020204030204" pitchFamily="34" charset="0"/>
                  <a:cs typeface="Calibri" panose="020F0502020204030204" pitchFamily="34" charset="0"/>
                </a:rPr>
                <a:t>LongDocURL</a:t>
              </a:r>
              <a:r>
                <a:rPr lang="en-US" altLang="zh-CN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[6]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uses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various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PDFs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B58D907-D7C8-9B5B-2A93-26E4A01D874C}"/>
              </a:ext>
            </a:extLst>
          </p:cNvPr>
          <p:cNvSpPr txBox="1"/>
          <p:nvPr/>
        </p:nvSpPr>
        <p:spPr>
          <a:xfrm>
            <a:off x="101345" y="6266432"/>
            <a:ext cx="99790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[4]</a:t>
            </a:r>
            <a:r>
              <a:rPr lang="zh-CN" altLang="en-US" sz="1000" dirty="0"/>
              <a:t> </a:t>
            </a:r>
            <a:r>
              <a:rPr lang="en-GB" sz="1000" dirty="0"/>
              <a:t>Wu, Tsung-Han, et al. "Visual Haystacks: A Vision-Centric Needle-In-A-Haystack Benchmark." </a:t>
            </a:r>
            <a:r>
              <a:rPr lang="en-GB" sz="1000" dirty="0" err="1"/>
              <a:t>arXiv</a:t>
            </a:r>
            <a:r>
              <a:rPr lang="en-GB" sz="1000" dirty="0"/>
              <a:t> preprint arXiv:2407.13766 (2024).</a:t>
            </a:r>
          </a:p>
          <a:p>
            <a:r>
              <a:rPr lang="en-US" altLang="zh-CN" sz="1000" dirty="0"/>
              <a:t>[5]</a:t>
            </a:r>
            <a:r>
              <a:rPr lang="zh-CN" altLang="en-US" sz="1000" dirty="0"/>
              <a:t> </a:t>
            </a:r>
            <a:r>
              <a:rPr lang="en-GB" altLang="zh-CN" sz="1000" dirty="0"/>
              <a:t>Lin, Tsung-Yi, et al. "Microsoft coco: Common objects in context." ECCV, 2014.</a:t>
            </a:r>
          </a:p>
          <a:p>
            <a:r>
              <a:rPr lang="en-US" altLang="zh-CN" sz="1000" dirty="0"/>
              <a:t>[6]</a:t>
            </a:r>
            <a:r>
              <a:rPr lang="zh-CN" altLang="en-US" sz="1000" dirty="0"/>
              <a:t> </a:t>
            </a:r>
            <a:r>
              <a:rPr lang="en-GB" altLang="zh-CN" sz="1000" dirty="0"/>
              <a:t>Deng, Chao, et al. "</a:t>
            </a:r>
            <a:r>
              <a:rPr lang="en-GB" altLang="zh-CN" sz="1000" dirty="0" err="1"/>
              <a:t>LongDocURL</a:t>
            </a:r>
            <a:r>
              <a:rPr lang="en-GB" altLang="zh-CN" sz="1000" dirty="0"/>
              <a:t>: a Comprehensive Multimodal Long Document Benchmark Integrating Understanding, Reasoning, and Locating." </a:t>
            </a:r>
            <a:r>
              <a:rPr lang="en-GB" altLang="zh-CN" sz="1000" dirty="0" err="1"/>
              <a:t>arXiv</a:t>
            </a:r>
            <a:r>
              <a:rPr lang="en-GB" altLang="zh-CN" sz="1000" dirty="0"/>
              <a:t> preprint arXiv:2412.18424 (2024).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9216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09F9DF0B-DC8C-50A8-F1E0-0E0AAC967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A2474D03-E4DC-BE50-1342-6D61A217E9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GB" sz="4400" dirty="0"/>
              <a:t>Problem Analysis</a:t>
            </a:r>
            <a:endParaRPr sz="4400" dirty="0"/>
          </a:p>
        </p:txBody>
      </p:sp>
      <p:sp>
        <p:nvSpPr>
          <p:cNvPr id="103" name="Google Shape;103;g2f3f5fdcb6d_0_10">
            <a:extLst>
              <a:ext uri="{FF2B5EF4-FFF2-40B4-BE49-F238E27FC236}">
                <a16:creationId xmlns:a16="http://schemas.microsoft.com/office/drawing/2014/main" id="{4252EF97-3CA9-9536-4477-D9C73A7426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19251"/>
            <a:ext cx="10515600" cy="487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/>
            <a:r>
              <a:rPr lang="en-US" altLang="zh-CN" u="none" dirty="0"/>
              <a:t>However,</a:t>
            </a:r>
            <a:r>
              <a:rPr lang="zh-CN" altLang="en-US" u="none" dirty="0"/>
              <a:t> </a:t>
            </a:r>
            <a:r>
              <a:rPr lang="en-US" altLang="zh-CN" u="none" dirty="0"/>
              <a:t>evaluation</a:t>
            </a:r>
            <a:r>
              <a:rPr lang="zh-CN" altLang="en-US" u="none" dirty="0"/>
              <a:t> </a:t>
            </a:r>
            <a:r>
              <a:rPr lang="en-US" altLang="zh-CN" u="none" dirty="0"/>
              <a:t>of</a:t>
            </a:r>
            <a:r>
              <a:rPr lang="zh-CN" altLang="en-US" u="none" dirty="0"/>
              <a:t> </a:t>
            </a:r>
            <a:r>
              <a:rPr lang="en-US" altLang="zh-CN" u="none" dirty="0"/>
              <a:t>long</a:t>
            </a:r>
            <a:r>
              <a:rPr lang="zh-CN" altLang="en-US" u="none" dirty="0"/>
              <a:t> </a:t>
            </a:r>
            <a:r>
              <a:rPr lang="en-US" altLang="zh-CN" u="none" dirty="0"/>
              <a:t>context</a:t>
            </a:r>
            <a:r>
              <a:rPr lang="zh-CN" altLang="en-US" u="none" dirty="0"/>
              <a:t> </a:t>
            </a:r>
            <a:r>
              <a:rPr lang="en-US" altLang="zh-CN" u="none" dirty="0"/>
              <a:t>lags</a:t>
            </a:r>
            <a:r>
              <a:rPr lang="zh-CN" altLang="en-US" u="none" dirty="0"/>
              <a:t> </a:t>
            </a:r>
            <a:r>
              <a:rPr lang="en-US" altLang="zh-CN" u="none" dirty="0"/>
              <a:t>behind:</a:t>
            </a:r>
            <a:endParaRPr lang="en-GB" u="none" dirty="0"/>
          </a:p>
          <a:p>
            <a:pPr marL="1066785" lvl="1" indent="-457200">
              <a:buFont typeface="Wingdings" pitchFamily="2" charset="2"/>
              <a:buChar char="§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Inconsistent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ontext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length control</a:t>
            </a:r>
            <a:endParaRPr lang="en-GB" u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E2A613-6A68-1F1D-ED1C-2C16A4FDDD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6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BDC895-B678-2CC6-8EC6-7E00DAEE01AF}"/>
              </a:ext>
            </a:extLst>
          </p:cNvPr>
          <p:cNvGrpSpPr/>
          <p:nvPr/>
        </p:nvGrpSpPr>
        <p:grpSpPr>
          <a:xfrm>
            <a:off x="1457511" y="2631475"/>
            <a:ext cx="9896289" cy="2713588"/>
            <a:chOff x="1457511" y="2631475"/>
            <a:chExt cx="9896289" cy="27135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0C136A-CC98-FA1A-52DC-41AC17F5D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7511" y="2631475"/>
              <a:ext cx="3403480" cy="236513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0D73B8-49FA-B511-24AA-0441A49D6EF9}"/>
                </a:ext>
              </a:extLst>
            </p:cNvPr>
            <p:cNvSpPr txBox="1"/>
            <p:nvPr/>
          </p:nvSpPr>
          <p:spPr>
            <a:xfrm>
              <a:off x="2194259" y="4975731"/>
              <a:ext cx="19299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Visual</a:t>
              </a:r>
              <a:r>
                <a:rPr lang="zh-CN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Haystack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A7CB3D7-207D-FA04-F597-AC893C8317E9}"/>
                </a:ext>
              </a:extLst>
            </p:cNvPr>
            <p:cNvGrpSpPr/>
            <p:nvPr/>
          </p:nvGrpSpPr>
          <p:grpSpPr>
            <a:xfrm>
              <a:off x="5338146" y="2631475"/>
              <a:ext cx="6015654" cy="2713588"/>
              <a:chOff x="5338146" y="2631475"/>
              <a:chExt cx="6015654" cy="2713588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F314F4D8-A9C1-0FD3-6500-477A924A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38146" y="2631475"/>
                <a:ext cx="6015654" cy="236512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34EB0B-4526-489D-D847-37D675845568}"/>
                  </a:ext>
                </a:extLst>
              </p:cNvPr>
              <p:cNvSpPr txBox="1"/>
              <p:nvPr/>
            </p:nvSpPr>
            <p:spPr>
              <a:xfrm>
                <a:off x="5949879" y="4975731"/>
                <a:ext cx="479218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Multimodal Needle in a Haystack</a:t>
                </a:r>
                <a:r>
                  <a:rPr lang="en-US" altLang="zh-CN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[7]</a:t>
                </a:r>
                <a:endParaRPr lang="en-US" baseline="30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101F419-9148-E9F3-3B7A-B92EFCF86763}"/>
              </a:ext>
            </a:extLst>
          </p:cNvPr>
          <p:cNvSpPr txBox="1"/>
          <p:nvPr/>
        </p:nvSpPr>
        <p:spPr>
          <a:xfrm>
            <a:off x="6074627" y="5540488"/>
            <a:ext cx="4542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context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length: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sizes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token: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prompt,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question,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71D458-7832-2991-FAE3-7101F3809379}"/>
              </a:ext>
            </a:extLst>
          </p:cNvPr>
          <p:cNvSpPr txBox="1"/>
          <p:nvPr/>
        </p:nvSpPr>
        <p:spPr>
          <a:xfrm>
            <a:off x="79042" y="6454576"/>
            <a:ext cx="8164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[7]</a:t>
            </a:r>
            <a:r>
              <a:rPr lang="zh-CN" altLang="en-US" sz="1000" dirty="0"/>
              <a:t> </a:t>
            </a:r>
            <a:r>
              <a:rPr lang="en-GB" sz="1000" dirty="0"/>
              <a:t>Wang, </a:t>
            </a:r>
            <a:r>
              <a:rPr lang="en-GB" sz="1000" dirty="0" err="1"/>
              <a:t>Hengyi</a:t>
            </a:r>
            <a:r>
              <a:rPr lang="en-GB" sz="1000" dirty="0"/>
              <a:t>, et al. "Multimodal needle in a haystack: Benchmarking long-context capability of multimodal large language models." NAACL, 2024.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2346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F9280AB7-89DF-0C65-0B85-537EB468A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346D4F14-627D-1F26-7502-76959E5187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GB" sz="4400" dirty="0"/>
              <a:t>Problem Analysis</a:t>
            </a:r>
            <a:endParaRPr sz="4400" dirty="0"/>
          </a:p>
        </p:txBody>
      </p:sp>
      <p:sp>
        <p:nvSpPr>
          <p:cNvPr id="103" name="Google Shape;103;g2f3f5fdcb6d_0_10">
            <a:extLst>
              <a:ext uri="{FF2B5EF4-FFF2-40B4-BE49-F238E27FC236}">
                <a16:creationId xmlns:a16="http://schemas.microsoft.com/office/drawing/2014/main" id="{59C851F2-8F40-66F7-1F49-ABEEC5ABF0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19251"/>
            <a:ext cx="10515600" cy="487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/>
            <a:r>
              <a:rPr lang="en-US" altLang="zh-CN" u="none" dirty="0"/>
              <a:t>However,</a:t>
            </a:r>
            <a:r>
              <a:rPr lang="zh-CN" altLang="en-US" u="none" dirty="0"/>
              <a:t> </a:t>
            </a:r>
            <a:r>
              <a:rPr lang="en-US" altLang="zh-CN" u="none" dirty="0"/>
              <a:t>evaluation</a:t>
            </a:r>
            <a:r>
              <a:rPr lang="zh-CN" altLang="en-US" u="none" dirty="0"/>
              <a:t> </a:t>
            </a:r>
            <a:r>
              <a:rPr lang="en-US" altLang="zh-CN" u="none" dirty="0"/>
              <a:t>of</a:t>
            </a:r>
            <a:r>
              <a:rPr lang="zh-CN" altLang="en-US" u="none" dirty="0"/>
              <a:t> </a:t>
            </a:r>
            <a:r>
              <a:rPr lang="en-US" altLang="zh-CN" u="none" dirty="0"/>
              <a:t>long</a:t>
            </a:r>
            <a:r>
              <a:rPr lang="zh-CN" altLang="en-US" u="none" dirty="0"/>
              <a:t> </a:t>
            </a:r>
            <a:r>
              <a:rPr lang="en-US" altLang="zh-CN" u="none" dirty="0"/>
              <a:t>context</a:t>
            </a:r>
            <a:r>
              <a:rPr lang="zh-CN" altLang="en-US" u="none" dirty="0"/>
              <a:t> </a:t>
            </a:r>
            <a:r>
              <a:rPr lang="en-US" altLang="zh-CN" u="none" dirty="0"/>
              <a:t>lags</a:t>
            </a:r>
            <a:r>
              <a:rPr lang="zh-CN" altLang="en-US" u="none" dirty="0"/>
              <a:t> </a:t>
            </a:r>
            <a:r>
              <a:rPr lang="en-US" altLang="zh-CN" u="none" dirty="0"/>
              <a:t>behind:</a:t>
            </a:r>
            <a:endParaRPr lang="en-GB" u="none" dirty="0"/>
          </a:p>
          <a:p>
            <a:pPr marL="1066785" lvl="1" indent="-457200">
              <a:buFont typeface="Wingdings" pitchFamily="2" charset="2"/>
              <a:buChar char="§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Inconsistent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ontext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length control</a:t>
            </a:r>
            <a:endParaRPr lang="en-GB" u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131D0E-AB9F-A7A1-D050-AE95352833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7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89BD4B-1612-ECF6-34B7-EED64A921E22}"/>
              </a:ext>
            </a:extLst>
          </p:cNvPr>
          <p:cNvGrpSpPr/>
          <p:nvPr/>
        </p:nvGrpSpPr>
        <p:grpSpPr>
          <a:xfrm>
            <a:off x="826477" y="2474034"/>
            <a:ext cx="10218370" cy="3631248"/>
            <a:chOff x="826477" y="2474034"/>
            <a:chExt cx="10218370" cy="36312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29547F4-5230-2E02-0CA3-A01DB2F5B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6477" y="2474034"/>
              <a:ext cx="6453554" cy="36312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1F365D-0787-C4F1-D32D-2537C7A5C945}"/>
                </a:ext>
              </a:extLst>
            </p:cNvPr>
            <p:cNvSpPr txBox="1"/>
            <p:nvPr/>
          </p:nvSpPr>
          <p:spPr>
            <a:xfrm>
              <a:off x="7492753" y="2474034"/>
              <a:ext cx="355209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MM-NIAH:</a:t>
              </a:r>
              <a:r>
                <a:rPr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altLang="zh-C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Font typeface="Wingdings" pitchFamily="2" charset="2"/>
                <a:buChar char="§"/>
              </a:pP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Use</a:t>
              </a:r>
              <a:r>
                <a:rPr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InternVL1.5</a:t>
              </a:r>
              <a:endParaRPr lang="en-GB" altLang="zh-C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Font typeface="Wingdings" pitchFamily="2" charset="2"/>
                <a:buChar char="§"/>
              </a:pP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Count</a:t>
              </a:r>
              <a:r>
                <a:rPr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both</a:t>
              </a:r>
              <a:r>
                <a:rPr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text</a:t>
              </a:r>
              <a:r>
                <a:rPr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and</a:t>
              </a:r>
              <a:r>
                <a:rPr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image</a:t>
              </a:r>
              <a:r>
                <a:rPr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tokens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C5977B1-D76C-26DB-D369-8B34BBB02855}"/>
              </a:ext>
            </a:extLst>
          </p:cNvPr>
          <p:cNvSpPr txBox="1"/>
          <p:nvPr/>
        </p:nvSpPr>
        <p:spPr>
          <a:xfrm>
            <a:off x="7291754" y="4946306"/>
            <a:ext cx="476931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r>
              <a:rPr lang="zh-CN" alt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600" b="1" dirty="0"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zh-CN" alt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600" b="1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zh-CN" alt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600" b="1" dirty="0">
                <a:latin typeface="Calibri" panose="020F0502020204030204" pitchFamily="34" charset="0"/>
                <a:cs typeface="Calibri" panose="020F0502020204030204" pitchFamily="34" charset="0"/>
              </a:rPr>
              <a:t>token</a:t>
            </a:r>
            <a:r>
              <a:rPr lang="zh-CN" alt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600" b="1" dirty="0">
                <a:latin typeface="Calibri" panose="020F0502020204030204" pitchFamily="34" charset="0"/>
                <a:cs typeface="Calibri" panose="020F0502020204030204" pitchFamily="34" charset="0"/>
              </a:rPr>
              <a:t>number?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71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CC3419EB-3A0D-B643-661A-91B025FB8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0497537B-B505-79DF-948F-003786DB44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GB" sz="4400" dirty="0"/>
              <a:t>Problem Analysis</a:t>
            </a:r>
            <a:endParaRPr sz="4400" dirty="0"/>
          </a:p>
        </p:txBody>
      </p:sp>
      <p:sp>
        <p:nvSpPr>
          <p:cNvPr id="103" name="Google Shape;103;g2f3f5fdcb6d_0_10">
            <a:extLst>
              <a:ext uri="{FF2B5EF4-FFF2-40B4-BE49-F238E27FC236}">
                <a16:creationId xmlns:a16="http://schemas.microsoft.com/office/drawing/2014/main" id="{60742F32-368D-C22C-4E28-9197284DC7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19251"/>
            <a:ext cx="10515600" cy="487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/>
            <a:r>
              <a:rPr lang="en-US" altLang="zh-CN" u="none" dirty="0"/>
              <a:t>However,</a:t>
            </a:r>
            <a:r>
              <a:rPr lang="zh-CN" altLang="en-US" u="none" dirty="0"/>
              <a:t> </a:t>
            </a:r>
            <a:r>
              <a:rPr lang="en-US" altLang="zh-CN" u="none" dirty="0"/>
              <a:t>evaluation</a:t>
            </a:r>
            <a:r>
              <a:rPr lang="zh-CN" altLang="en-US" u="none" dirty="0"/>
              <a:t> </a:t>
            </a:r>
            <a:r>
              <a:rPr lang="en-US" altLang="zh-CN" u="none" dirty="0"/>
              <a:t>of</a:t>
            </a:r>
            <a:r>
              <a:rPr lang="zh-CN" altLang="en-US" u="none" dirty="0"/>
              <a:t> </a:t>
            </a:r>
            <a:r>
              <a:rPr lang="en-US" altLang="zh-CN" u="none" dirty="0"/>
              <a:t>long</a:t>
            </a:r>
            <a:r>
              <a:rPr lang="zh-CN" altLang="en-US" u="none" dirty="0"/>
              <a:t> </a:t>
            </a:r>
            <a:r>
              <a:rPr lang="en-US" altLang="zh-CN" u="none" dirty="0"/>
              <a:t>context</a:t>
            </a:r>
            <a:r>
              <a:rPr lang="zh-CN" altLang="en-US" u="none" dirty="0"/>
              <a:t> </a:t>
            </a:r>
            <a:r>
              <a:rPr lang="en-US" altLang="zh-CN" u="none" dirty="0"/>
              <a:t>lags</a:t>
            </a:r>
            <a:r>
              <a:rPr lang="zh-CN" altLang="en-US" u="none" dirty="0"/>
              <a:t> </a:t>
            </a:r>
            <a:r>
              <a:rPr lang="en-US" altLang="zh-CN" u="none" dirty="0"/>
              <a:t>behind:</a:t>
            </a:r>
            <a:endParaRPr lang="en-GB" u="none" dirty="0"/>
          </a:p>
          <a:p>
            <a:pPr marL="1066785" lvl="1" indent="-457200">
              <a:buFont typeface="Wingdings" pitchFamily="2" charset="2"/>
              <a:buChar char="§"/>
            </a:pPr>
            <a:r>
              <a:rPr lang="en-GB" dirty="0"/>
              <a:t>Lack of standardized input lengths</a:t>
            </a:r>
            <a:endParaRPr lang="en-GB" u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3FEC6F-EE28-4AD3-95BE-0DBAD4EB58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8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0A91B3-6126-6BBF-DB30-B603A629DADC}"/>
              </a:ext>
            </a:extLst>
          </p:cNvPr>
          <p:cNvGrpSpPr/>
          <p:nvPr/>
        </p:nvGrpSpPr>
        <p:grpSpPr>
          <a:xfrm>
            <a:off x="826477" y="2474034"/>
            <a:ext cx="11164524" cy="3631248"/>
            <a:chOff x="826477" y="2474034"/>
            <a:chExt cx="11164524" cy="36312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FC135A-CD90-649D-5A6A-F8F72A23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6477" y="2474034"/>
              <a:ext cx="6453554" cy="36312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68399F-28D2-AA1B-697D-D0F5E6285F29}"/>
                </a:ext>
              </a:extLst>
            </p:cNvPr>
            <p:cNvSpPr txBox="1"/>
            <p:nvPr/>
          </p:nvSpPr>
          <p:spPr>
            <a:xfrm>
              <a:off x="7291754" y="3013501"/>
              <a:ext cx="46992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MM-NIAH:</a:t>
              </a:r>
              <a:r>
                <a:rPr lang="zh-CN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altLang="zh-C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GB" sz="2400" dirty="0"/>
                <a:t>Long</a:t>
              </a:r>
              <a:r>
                <a:rPr lang="zh-CN" altLang="en-US" sz="2400" dirty="0"/>
                <a:t> </a:t>
              </a:r>
              <a:r>
                <a:rPr lang="en-GB" sz="2400" dirty="0"/>
                <a:t>web pages</a:t>
              </a:r>
              <a:r>
                <a:rPr lang="zh-CN" altLang="en-US" sz="2400" dirty="0"/>
                <a:t> </a:t>
              </a:r>
              <a:r>
                <a:rPr lang="en-US" altLang="zh-CN" sz="2400" dirty="0"/>
                <a:t>with</a:t>
              </a:r>
              <a:r>
                <a:rPr lang="zh-CN" altLang="en-US" sz="2400" dirty="0"/>
                <a:t> </a:t>
              </a:r>
              <a:r>
                <a:rPr lang="en-US" altLang="zh-CN" sz="2400" dirty="0"/>
                <a:t>random</a:t>
              </a:r>
              <a:r>
                <a:rPr lang="zh-CN" altLang="en-US" sz="2400" dirty="0"/>
                <a:t> </a:t>
              </a:r>
              <a:r>
                <a:rPr lang="en-US" altLang="zh-CN" sz="2400" dirty="0"/>
                <a:t>length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1611CA5-BDF4-E156-3DEB-FEE79A50BC4B}"/>
              </a:ext>
            </a:extLst>
          </p:cNvPr>
          <p:cNvSpPr txBox="1"/>
          <p:nvPr/>
        </p:nvSpPr>
        <p:spPr>
          <a:xfrm>
            <a:off x="7291754" y="4816937"/>
            <a:ext cx="503362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zh-CN" alt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600" b="1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600" b="1" dirty="0"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r>
              <a:rPr lang="zh-CN" alt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600" b="1" dirty="0">
                <a:latin typeface="Calibri" panose="020F0502020204030204" pitchFamily="34" charset="0"/>
                <a:cs typeface="Calibri" panose="020F0502020204030204" pitchFamily="34" charset="0"/>
              </a:rPr>
              <a:t>changes?</a:t>
            </a:r>
          </a:p>
          <a:p>
            <a:r>
              <a:rPr lang="en-US" altLang="zh-CN" sz="2600" b="1" dirty="0">
                <a:latin typeface="Calibri" panose="020F0502020204030204" pitchFamily="34" charset="0"/>
                <a:cs typeface="Calibri" panose="020F0502020204030204" pitchFamily="34" charset="0"/>
              </a:rPr>
              <a:t>Standard</a:t>
            </a:r>
            <a:r>
              <a:rPr lang="zh-CN" alt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600" b="1" dirty="0">
                <a:latin typeface="Calibri" panose="020F0502020204030204" pitchFamily="34" charset="0"/>
                <a:cs typeface="Calibri" panose="020F0502020204030204" pitchFamily="34" charset="0"/>
              </a:rPr>
              <a:t>Lengths:</a:t>
            </a:r>
            <a:r>
              <a:rPr lang="zh-CN" alt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600" b="1" dirty="0">
                <a:latin typeface="Calibri" panose="020F0502020204030204" pitchFamily="34" charset="0"/>
                <a:cs typeface="Calibri" panose="020F0502020204030204" pitchFamily="34" charset="0"/>
              </a:rPr>
              <a:t>8K,</a:t>
            </a:r>
            <a:r>
              <a:rPr lang="zh-CN" alt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600" b="1" dirty="0">
                <a:latin typeface="Calibri" panose="020F0502020204030204" pitchFamily="34" charset="0"/>
                <a:cs typeface="Calibri" panose="020F0502020204030204" pitchFamily="34" charset="0"/>
              </a:rPr>
              <a:t>16K,</a:t>
            </a:r>
            <a:r>
              <a:rPr lang="zh-CN" alt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600" b="1" dirty="0">
                <a:latin typeface="Calibri" panose="020F0502020204030204" pitchFamily="34" charset="0"/>
                <a:cs typeface="Calibri" panose="020F0502020204030204" pitchFamily="34" charset="0"/>
              </a:rPr>
              <a:t>…,</a:t>
            </a:r>
            <a:r>
              <a:rPr lang="zh-CN" alt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600" b="1" dirty="0">
                <a:latin typeface="Calibri" panose="020F0502020204030204" pitchFamily="34" charset="0"/>
                <a:cs typeface="Calibri" panose="020F0502020204030204" pitchFamily="34" charset="0"/>
              </a:rPr>
              <a:t>128K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28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8723663B-E001-4013-EBA8-2DFE9E927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3f5fdcb6d_0_10">
            <a:extLst>
              <a:ext uri="{FF2B5EF4-FFF2-40B4-BE49-F238E27FC236}">
                <a16:creationId xmlns:a16="http://schemas.microsoft.com/office/drawing/2014/main" id="{743A7EB5-E2CA-004A-1E39-D8B0ED8382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GB" sz="4400" dirty="0"/>
              <a:t>MML</a:t>
            </a:r>
            <a:r>
              <a:rPr lang="en-US" altLang="zh-CN" sz="4400" dirty="0" err="1"/>
              <a:t>ong</a:t>
            </a:r>
            <a:r>
              <a:rPr lang="en-GB" sz="4400" dirty="0"/>
              <a:t>B</a:t>
            </a:r>
            <a:r>
              <a:rPr lang="en-US" altLang="zh-CN" sz="4400" dirty="0" err="1"/>
              <a:t>ench</a:t>
            </a:r>
            <a:r>
              <a:rPr lang="en-GB" sz="4400" dirty="0"/>
              <a:t> Overview</a:t>
            </a:r>
            <a:endParaRPr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Google Shape;103;g2f3f5fdcb6d_0_10">
            <a:extLst>
              <a:ext uri="{FF2B5EF4-FFF2-40B4-BE49-F238E27FC236}">
                <a16:creationId xmlns:a16="http://schemas.microsoft.com/office/drawing/2014/main" id="{1918FCB5-8FB4-2980-DBAD-69BB760F3E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19251"/>
            <a:ext cx="10515600" cy="487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GB" u="none" dirty="0"/>
              <a:t>Design principles and goals 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Diverse task and image coverage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Cross-modal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token counting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Multiple standardized input lengths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62C42E-B887-FDC5-BB91-0D7DBDA4DE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9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0DD4D-EC76-9120-92D1-8719A102D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944" y="3601893"/>
            <a:ext cx="9030656" cy="268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6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1217</Words>
  <Application>Microsoft Macintosh PowerPoint</Application>
  <PresentationFormat>Widescreen</PresentationFormat>
  <Paragraphs>256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Aptos</vt:lpstr>
      <vt:lpstr>Arial</vt:lpstr>
      <vt:lpstr>Calibri</vt:lpstr>
      <vt:lpstr>Times New Roman</vt:lpstr>
      <vt:lpstr>Wingdings</vt:lpstr>
      <vt:lpstr>Office Theme</vt:lpstr>
      <vt:lpstr>MMLongBench: Benchmarking Long-Context Vision-Language Models Effectively and Thoroughly</vt:lpstr>
      <vt:lpstr>Introduction</vt:lpstr>
      <vt:lpstr>Introduction</vt:lpstr>
      <vt:lpstr>Problem Analysis</vt:lpstr>
      <vt:lpstr>Problem Analysis</vt:lpstr>
      <vt:lpstr>Problem Analysis</vt:lpstr>
      <vt:lpstr>Problem Analysis</vt:lpstr>
      <vt:lpstr>Problem Analysis</vt:lpstr>
      <vt:lpstr>MMLongBench Overview</vt:lpstr>
      <vt:lpstr>MMLongBench Overview</vt:lpstr>
      <vt:lpstr>MMLongBench Overview</vt:lpstr>
      <vt:lpstr>Task Categories &amp; Datasets</vt:lpstr>
      <vt:lpstr>Task Categories &amp; Datasets</vt:lpstr>
      <vt:lpstr>Task Categories &amp; Datasets</vt:lpstr>
      <vt:lpstr>Task Categories &amp; Datasets</vt:lpstr>
      <vt:lpstr>Task Categories &amp; Datasets</vt:lpstr>
      <vt:lpstr>Task Categories &amp; Datasets</vt:lpstr>
      <vt:lpstr>Image Number</vt:lpstr>
      <vt:lpstr>Experimental Results</vt:lpstr>
      <vt:lpstr>Experimental Results</vt:lpstr>
      <vt:lpstr>Evaluation Suggestions</vt:lpstr>
      <vt:lpstr>Evaluation Suggestions</vt:lpstr>
      <vt:lpstr>Evaluation Suggestions</vt:lpstr>
      <vt:lpstr>Error Analysis &amp; Case Studies</vt:lpstr>
      <vt:lpstr>Error Analysis &amp; Case Studies</vt:lpstr>
      <vt:lpstr>Error Analysis &amp; Case Studies</vt:lpstr>
      <vt:lpstr>More Experiments &amp; Analysis (YaRN)</vt:lpstr>
      <vt:lpstr>More Experiments &amp; Analysis</vt:lpstr>
      <vt:lpstr>Conclusions &amp;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WANG Zhaowei</dc:creator>
  <cp:lastModifiedBy>WANG Zhaowei</cp:lastModifiedBy>
  <cp:revision>463</cp:revision>
  <dcterms:created xsi:type="dcterms:W3CDTF">2025-06-06T19:21:57Z</dcterms:created>
  <dcterms:modified xsi:type="dcterms:W3CDTF">2025-06-07T08:07:13Z</dcterms:modified>
</cp:coreProperties>
</file>